
<file path=[Content_Types].xml><?xml version="1.0" encoding="utf-8"?>
<Types xmlns="http://schemas.openxmlformats.org/package/2006/content-types">
  <Override PartName="/ppt/charts/chart14.xml" ContentType="application/vnd.openxmlformats-officedocument.drawingml.chart+xml"/>
  <Override PartName="/ppt/slides/slide18.xml" ContentType="application/vnd.openxmlformats-officedocument.presentationml.slide+xml"/>
  <Override PartName="/ppt/charts/chart10.xml" ContentType="application/vnd.openxmlformats-officedocument.drawingml.chart+xml"/>
  <Override PartName="/ppt/slides/slide9.xml" ContentType="application/vnd.openxmlformats-officedocument.presentationml.slide+xml"/>
  <Override PartName="/ppt/charts/chart4.xml" ContentType="application/vnd.openxmlformats-officedocument.drawingml.chart+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slides/slide30.xml" ContentType="application/vnd.openxmlformats-officedocument.presentationml.slide+xml"/>
  <Override PartName="/ppt/charts/chart9.xml" ContentType="application/vnd.openxmlformats-officedocument.drawingml.chart+xml"/>
  <Override PartName="/ppt/charts/chart15.xml" ContentType="application/vnd.openxmlformats-officedocument.drawingml.chart+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charts/chart5.xml" ContentType="application/vnd.openxmlformats-officedocument.drawingml.chart+xml"/>
  <Override PartName="/ppt/charts/chart11.xml" ContentType="application/vnd.openxmlformats-officedocument.drawingml.chart+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charts/chart1.xml" ContentType="application/vnd.openxmlformats-officedocument.drawingml.chart+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slides/slide31.xml" ContentType="application/vnd.openxmlformats-officedocument.presentationml.slide+xml"/>
  <Default Extension="pdf" ContentType="application/pdf"/>
  <Override PartName="/ppt/charts/chart16.xml" ContentType="application/vnd.openxmlformats-officedocument.drawingml.chart+xml"/>
  <Override PartName="/ppt/charts/chart12.xml" ContentType="application/vnd.openxmlformats-officedocument.drawingml.chart+xml"/>
  <Override PartName="/ppt/charts/chart6.xml" ContentType="application/vnd.openxmlformats-officedocument.drawingml.chart+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charts/chart2.xml" ContentType="application/vnd.openxmlformats-officedocument.drawingml.chart+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charts/chart13.xml" ContentType="application/vnd.openxmlformats-officedocument.drawingml.chart+xml"/>
  <Override PartName="/ppt/charts/chart7.xml" ContentType="application/vnd.openxmlformats-officedocument.drawingml.chart+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charts/chart3.xml" ContentType="application/vnd.openxmlformats-officedocument.drawingml.chart+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charts/chart8.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44" r:id="rId1"/>
  </p:sldMasterIdLst>
  <p:notesMasterIdLst>
    <p:notesMasterId r:id="rId38"/>
  </p:notesMasterIdLst>
  <p:handoutMasterIdLst>
    <p:handoutMasterId r:id="rId39"/>
  </p:handoutMasterIdLst>
  <p:sldIdLst>
    <p:sldId id="381" r:id="rId2"/>
    <p:sldId id="463" r:id="rId3"/>
    <p:sldId id="468" r:id="rId4"/>
    <p:sldId id="464" r:id="rId5"/>
    <p:sldId id="486" r:id="rId6"/>
    <p:sldId id="458" r:id="rId7"/>
    <p:sldId id="335" r:id="rId8"/>
    <p:sldId id="465" r:id="rId9"/>
    <p:sldId id="337" r:id="rId10"/>
    <p:sldId id="364" r:id="rId11"/>
    <p:sldId id="380" r:id="rId12"/>
    <p:sldId id="342" r:id="rId13"/>
    <p:sldId id="369" r:id="rId14"/>
    <p:sldId id="480" r:id="rId15"/>
    <p:sldId id="428" r:id="rId16"/>
    <p:sldId id="467" r:id="rId17"/>
    <p:sldId id="466" r:id="rId18"/>
    <p:sldId id="370" r:id="rId19"/>
    <p:sldId id="469" r:id="rId20"/>
    <p:sldId id="471" r:id="rId21"/>
    <p:sldId id="483" r:id="rId22"/>
    <p:sldId id="470" r:id="rId23"/>
    <p:sldId id="472" r:id="rId24"/>
    <p:sldId id="473" r:id="rId25"/>
    <p:sldId id="474" r:id="rId26"/>
    <p:sldId id="479" r:id="rId27"/>
    <p:sldId id="345" r:id="rId28"/>
    <p:sldId id="475" r:id="rId29"/>
    <p:sldId id="481" r:id="rId30"/>
    <p:sldId id="482" r:id="rId31"/>
    <p:sldId id="487" r:id="rId32"/>
    <p:sldId id="476" r:id="rId33"/>
    <p:sldId id="477" r:id="rId34"/>
    <p:sldId id="484" r:id="rId35"/>
    <p:sldId id="478" r:id="rId36"/>
    <p:sldId id="485"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p:scale>
          <a:sx n="95" d="100"/>
          <a:sy n="95" d="100"/>
        </p:scale>
        <p:origin x="-480" y="248"/>
      </p:cViewPr>
      <p:guideLst>
        <p:guide orient="horz" pos="2064"/>
        <p:guide pos="2880"/>
      </p:guideLst>
    </p:cSldViewPr>
  </p:slideViewPr>
  <p:notesTextViewPr>
    <p:cViewPr>
      <p:scale>
        <a:sx n="100" d="100"/>
        <a:sy n="100" d="100"/>
      </p:scale>
      <p:origin x="0" y="0"/>
    </p:cViewPr>
  </p:notesTextViewPr>
  <p:sorterViewPr>
    <p:cViewPr>
      <p:scale>
        <a:sx n="66" d="100"/>
        <a:sy n="66" d="100"/>
      </p:scale>
      <p:origin x="0" y="168"/>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HardDisk:Users:davidtemperley:Documents:papers:rock-jnmr:cluster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HardDisk:Users:davidtemperley:Documents:papers:rock-maj-min:rock-maj-min3.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HardDisk:Users:davidtemperley:Documents:papers:rock-maj-min:rock-maj-min3.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HardDisk:Users:davidtemperley:Documents:papers:rock-maj-min:rock-maj-min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HardDisk:Users:davidtemperley:Documents:papers:rock-maj-min:interval-dist.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HardDisk:Users:davidtemperley:Documents:papers:rock-maj-min:interval-dist.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HardDisk:Users:davidtemperley:Documents:papers:rock-maj-min:interval-dist.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HardDisk:Users:davidtemperley:Documents:papers:rock-maj-min:interval-dis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HardDisk:Users:davidtemperley:Documents:papers:rock-jnmr:cluster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HardDisk:Users:davidtemperley:Documents:papers:rock-jnmr:cluster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HardDisk:Users:davidtemperley:Documents:papers:rock-jnmr:cluster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HardDisk:Users:davidtemperley:Documents:papers:rock-maj-min:rock-maj-min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HardDisk:Users:davidtemperley:Documents:papers:rock-maj-min:rock-maj-min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HardDisk:Users:davidtemperley:Documents:papers:rock-maj-min:rock-maj-min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HardDisk:Users:davidtemperley:Documents:papers:rock-maj-min:rock-maj-min3.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HardDisk:Users:davidtemperley:Documents:papers:rock-maj-min:rock-maj-min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lineChart>
        <c:grouping val="standard"/>
        <c:ser>
          <c:idx val="0"/>
          <c:order val="0"/>
          <c:tx>
            <c:v>C1 (107 songs)</c:v>
          </c:tx>
          <c:spPr>
            <a:ln w="38100">
              <a:solidFill>
                <a:srgbClr val="FF0000"/>
              </a:solidFill>
            </a:ln>
            <a:effectLst/>
          </c:spPr>
          <c:marker>
            <c:spPr>
              <a:solidFill>
                <a:srgbClr val="FF0000"/>
              </a:solidFill>
              <a:ln>
                <a:solidFill>
                  <a:srgbClr val="FF0000"/>
                </a:solidFill>
              </a:ln>
              <a:effectLst/>
            </c:spPr>
          </c:marker>
          <c:cat>
            <c:strRef>
              <c:f>Sheet1!$E$1:$E$12</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Sheet1!$A$1:$A$12</c:f>
              <c:numCache>
                <c:formatCode>General</c:formatCode>
                <c:ptCount val="12"/>
                <c:pt idx="0">
                  <c:v>0.223</c:v>
                </c:pt>
                <c:pt idx="1">
                  <c:v>0.001</c:v>
                </c:pt>
                <c:pt idx="2">
                  <c:v>0.158</c:v>
                </c:pt>
                <c:pt idx="3">
                  <c:v>0.015</c:v>
                </c:pt>
                <c:pt idx="4">
                  <c:v>0.194</c:v>
                </c:pt>
                <c:pt idx="5">
                  <c:v>0.071</c:v>
                </c:pt>
                <c:pt idx="6">
                  <c:v>0.002</c:v>
                </c:pt>
                <c:pt idx="7">
                  <c:v>0.169</c:v>
                </c:pt>
                <c:pt idx="8">
                  <c:v>0.003</c:v>
                </c:pt>
                <c:pt idx="9">
                  <c:v>0.119</c:v>
                </c:pt>
                <c:pt idx="10">
                  <c:v>0.008</c:v>
                </c:pt>
                <c:pt idx="11">
                  <c:v>0.035</c:v>
                </c:pt>
              </c:numCache>
            </c:numRef>
          </c:val>
        </c:ser>
        <c:ser>
          <c:idx val="1"/>
          <c:order val="1"/>
          <c:tx>
            <c:v>C2 (87 songs)</c:v>
          </c:tx>
          <c:spPr>
            <a:ln w="38100">
              <a:solidFill>
                <a:srgbClr val="0000FF"/>
              </a:solidFill>
              <a:prstDash val="solid"/>
            </a:ln>
            <a:effectLst/>
          </c:spPr>
          <c:marker>
            <c:spPr>
              <a:solidFill>
                <a:srgbClr val="0000FF"/>
              </a:solidFill>
              <a:ln w="9525">
                <a:solidFill>
                  <a:srgbClr val="0000FF"/>
                </a:solidFill>
                <a:prstDash val="solid"/>
              </a:ln>
              <a:effectLst/>
            </c:spPr>
          </c:marker>
          <c:cat>
            <c:strRef>
              <c:f>Sheet1!$E$1:$E$12</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Sheet1!$B$1:$B$12</c:f>
              <c:numCache>
                <c:formatCode>General</c:formatCode>
                <c:ptCount val="12"/>
                <c:pt idx="0">
                  <c:v>0.317</c:v>
                </c:pt>
                <c:pt idx="1">
                  <c:v>0.001</c:v>
                </c:pt>
                <c:pt idx="2">
                  <c:v>0.09</c:v>
                </c:pt>
                <c:pt idx="3">
                  <c:v>0.159</c:v>
                </c:pt>
                <c:pt idx="4">
                  <c:v>0.046</c:v>
                </c:pt>
                <c:pt idx="5">
                  <c:v>0.097</c:v>
                </c:pt>
                <c:pt idx="6">
                  <c:v>0.007</c:v>
                </c:pt>
                <c:pt idx="7">
                  <c:v>0.13</c:v>
                </c:pt>
                <c:pt idx="8">
                  <c:v>0.008</c:v>
                </c:pt>
                <c:pt idx="9">
                  <c:v>0.047</c:v>
                </c:pt>
                <c:pt idx="10">
                  <c:v>0.087</c:v>
                </c:pt>
                <c:pt idx="11">
                  <c:v>0.009</c:v>
                </c:pt>
              </c:numCache>
            </c:numRef>
          </c:val>
        </c:ser>
        <c:marker val="1"/>
        <c:axId val="548652904"/>
        <c:axId val="548738744"/>
      </c:lineChart>
      <c:catAx>
        <c:axId val="548652904"/>
        <c:scaling>
          <c:orientation val="minMax"/>
        </c:scaling>
        <c:axPos val="b"/>
        <c:tickLblPos val="nextTo"/>
        <c:txPr>
          <a:bodyPr/>
          <a:lstStyle/>
          <a:p>
            <a:pPr>
              <a:defRPr sz="1400"/>
            </a:pPr>
            <a:endParaRPr lang="en-US"/>
          </a:p>
        </c:txPr>
        <c:crossAx val="548738744"/>
        <c:crosses val="autoZero"/>
        <c:auto val="1"/>
        <c:lblAlgn val="ctr"/>
        <c:lblOffset val="100"/>
      </c:catAx>
      <c:valAx>
        <c:axId val="548738744"/>
        <c:scaling>
          <c:orientation val="minMax"/>
        </c:scaling>
        <c:axPos val="l"/>
        <c:majorGridlines/>
        <c:numFmt formatCode="General" sourceLinked="1"/>
        <c:tickLblPos val="nextTo"/>
        <c:txPr>
          <a:bodyPr/>
          <a:lstStyle/>
          <a:p>
            <a:pPr>
              <a:defRPr sz="1400"/>
            </a:pPr>
            <a:endParaRPr lang="en-US"/>
          </a:p>
        </c:txPr>
        <c:crossAx val="548652904"/>
        <c:crosses val="autoZero"/>
        <c:crossBetween val="between"/>
      </c:valAx>
    </c:plotArea>
    <c:legend>
      <c:legendPos val="r"/>
      <c:layout/>
      <c:txPr>
        <a:bodyPr/>
        <a:lstStyle/>
        <a:p>
          <a:pPr>
            <a:defRPr sz="1400"/>
          </a:pPr>
          <a:endParaRPr lang="en-US"/>
        </a:p>
      </c:txPr>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lineChart>
        <c:grouping val="standard"/>
        <c:ser>
          <c:idx val="0"/>
          <c:order val="0"/>
          <c:tx>
            <c:v>1950-79 (58 songs)</c:v>
          </c:tx>
          <c:spPr>
            <a:ln w="38100"/>
          </c:spPr>
          <c:cat>
            <c:strRef>
              <c:f>Sheet1!$E$18:$E$29</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Sheet1!$C$18:$C$29</c:f>
              <c:numCache>
                <c:formatCode>General</c:formatCode>
                <c:ptCount val="12"/>
                <c:pt idx="0">
                  <c:v>0.323</c:v>
                </c:pt>
                <c:pt idx="1">
                  <c:v>0.001</c:v>
                </c:pt>
                <c:pt idx="2">
                  <c:v>0.081</c:v>
                </c:pt>
                <c:pt idx="3">
                  <c:v>0.178</c:v>
                </c:pt>
                <c:pt idx="4">
                  <c:v>0.031</c:v>
                </c:pt>
                <c:pt idx="5">
                  <c:v>0.091</c:v>
                </c:pt>
                <c:pt idx="6">
                  <c:v>0.008</c:v>
                </c:pt>
                <c:pt idx="7">
                  <c:v>0.128</c:v>
                </c:pt>
                <c:pt idx="8">
                  <c:v>0.008</c:v>
                </c:pt>
                <c:pt idx="9">
                  <c:v>0.051</c:v>
                </c:pt>
                <c:pt idx="10">
                  <c:v>0.088</c:v>
                </c:pt>
                <c:pt idx="11">
                  <c:v>0.012</c:v>
                </c:pt>
              </c:numCache>
            </c:numRef>
          </c:val>
        </c:ser>
        <c:ser>
          <c:idx val="1"/>
          <c:order val="1"/>
          <c:tx>
            <c:v>1980-2009 (25 songs)</c:v>
          </c:tx>
          <c:spPr>
            <a:ln w="38100"/>
          </c:spPr>
          <c:marker>
            <c:symbol val="square"/>
            <c:size val="6"/>
          </c:marker>
          <c:cat>
            <c:strRef>
              <c:f>Sheet1!$E$18:$E$29</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Sheet1!$D$18:$D$29</c:f>
              <c:numCache>
                <c:formatCode>General</c:formatCode>
                <c:ptCount val="12"/>
                <c:pt idx="0">
                  <c:v>0.283</c:v>
                </c:pt>
                <c:pt idx="1">
                  <c:v>0.013</c:v>
                </c:pt>
                <c:pt idx="2">
                  <c:v>0.076</c:v>
                </c:pt>
                <c:pt idx="3">
                  <c:v>0.161</c:v>
                </c:pt>
                <c:pt idx="4">
                  <c:v>0.013</c:v>
                </c:pt>
                <c:pt idx="5">
                  <c:v>0.103</c:v>
                </c:pt>
                <c:pt idx="6">
                  <c:v>0.003</c:v>
                </c:pt>
                <c:pt idx="7">
                  <c:v>0.185</c:v>
                </c:pt>
                <c:pt idx="8">
                  <c:v>0.031</c:v>
                </c:pt>
                <c:pt idx="9">
                  <c:v>0.01</c:v>
                </c:pt>
                <c:pt idx="10">
                  <c:v>0.105</c:v>
                </c:pt>
                <c:pt idx="11">
                  <c:v>0.016</c:v>
                </c:pt>
              </c:numCache>
            </c:numRef>
          </c:val>
        </c:ser>
        <c:marker val="1"/>
        <c:axId val="548662968"/>
        <c:axId val="548802424"/>
      </c:lineChart>
      <c:catAx>
        <c:axId val="548662968"/>
        <c:scaling>
          <c:orientation val="minMax"/>
        </c:scaling>
        <c:axPos val="b"/>
        <c:tickLblPos val="nextTo"/>
        <c:txPr>
          <a:bodyPr/>
          <a:lstStyle/>
          <a:p>
            <a:pPr>
              <a:defRPr sz="1400"/>
            </a:pPr>
            <a:endParaRPr lang="en-US"/>
          </a:p>
        </c:txPr>
        <c:crossAx val="548802424"/>
        <c:crosses val="autoZero"/>
        <c:auto val="1"/>
        <c:lblAlgn val="ctr"/>
        <c:lblOffset val="100"/>
      </c:catAx>
      <c:valAx>
        <c:axId val="548802424"/>
        <c:scaling>
          <c:orientation val="minMax"/>
        </c:scaling>
        <c:axPos val="l"/>
        <c:majorGridlines/>
        <c:numFmt formatCode="General" sourceLinked="1"/>
        <c:tickLblPos val="nextTo"/>
        <c:crossAx val="548662968"/>
        <c:crosses val="autoZero"/>
        <c:crossBetween val="between"/>
      </c:valAx>
    </c:plotArea>
    <c:legend>
      <c:legendPos val="r"/>
      <c:layout/>
      <c:txPr>
        <a:bodyPr/>
        <a:lstStyle/>
        <a:p>
          <a:pPr>
            <a:defRPr sz="1400"/>
          </a:pPr>
          <a:endParaRPr lang="en-US"/>
        </a:p>
      </c:txPr>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lineChart>
        <c:grouping val="standard"/>
        <c:ser>
          <c:idx val="0"/>
          <c:order val="0"/>
          <c:cat>
            <c:strRef>
              <c:f>Sheet1!$A$52:$A$57</c:f>
              <c:strCache>
                <c:ptCount val="6"/>
                <c:pt idx="0">
                  <c:v>1950s</c:v>
                </c:pt>
                <c:pt idx="1">
                  <c:v>1960s</c:v>
                </c:pt>
                <c:pt idx="2">
                  <c:v>1970s</c:v>
                </c:pt>
                <c:pt idx="3">
                  <c:v>1980s</c:v>
                </c:pt>
                <c:pt idx="4">
                  <c:v>1990s</c:v>
                </c:pt>
                <c:pt idx="5">
                  <c:v>2000s</c:v>
                </c:pt>
              </c:strCache>
            </c:strRef>
          </c:cat>
          <c:val>
            <c:numRef>
              <c:f>Sheet1!$B$52:$B$57</c:f>
              <c:numCache>
                <c:formatCode>General</c:formatCode>
                <c:ptCount val="6"/>
                <c:pt idx="0">
                  <c:v>1.0</c:v>
                </c:pt>
                <c:pt idx="1">
                  <c:v>0.864</c:v>
                </c:pt>
                <c:pt idx="2">
                  <c:v>0.719</c:v>
                </c:pt>
                <c:pt idx="3">
                  <c:v>0.405</c:v>
                </c:pt>
                <c:pt idx="4">
                  <c:v>0.399</c:v>
                </c:pt>
                <c:pt idx="5">
                  <c:v>0.023</c:v>
                </c:pt>
              </c:numCache>
            </c:numRef>
          </c:val>
        </c:ser>
        <c:marker val="1"/>
        <c:axId val="452190648"/>
        <c:axId val="452496920"/>
      </c:lineChart>
      <c:catAx>
        <c:axId val="452190648"/>
        <c:scaling>
          <c:orientation val="minMax"/>
        </c:scaling>
        <c:axPos val="b"/>
        <c:tickLblPos val="nextTo"/>
        <c:txPr>
          <a:bodyPr/>
          <a:lstStyle/>
          <a:p>
            <a:pPr>
              <a:defRPr sz="1400"/>
            </a:pPr>
            <a:endParaRPr lang="en-US"/>
          </a:p>
        </c:txPr>
        <c:crossAx val="452496920"/>
        <c:crosses val="autoZero"/>
        <c:auto val="1"/>
        <c:lblAlgn val="ctr"/>
        <c:lblOffset val="100"/>
      </c:catAx>
      <c:valAx>
        <c:axId val="452496920"/>
        <c:scaling>
          <c:orientation val="minMax"/>
        </c:scaling>
        <c:axPos val="l"/>
        <c:majorGridlines/>
        <c:numFmt formatCode="General" sourceLinked="1"/>
        <c:tickLblPos val="nextTo"/>
        <c:txPr>
          <a:bodyPr/>
          <a:lstStyle/>
          <a:p>
            <a:pPr>
              <a:defRPr sz="1400"/>
            </a:pPr>
            <a:endParaRPr lang="en-US"/>
          </a:p>
        </c:txPr>
        <c:crossAx val="452190648"/>
        <c:crosses val="autoZero"/>
        <c:crossBetween val="between"/>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scatterChart>
        <c:scatterStyle val="lineMarker"/>
        <c:ser>
          <c:idx val="0"/>
          <c:order val="0"/>
          <c:spPr>
            <a:ln w="47625">
              <a:noFill/>
            </a:ln>
          </c:spPr>
          <c:xVal>
            <c:numRef>
              <c:f>Sheet1!$A$2:$A$70</c:f>
              <c:numCache>
                <c:formatCode>General</c:formatCode>
                <c:ptCount val="69"/>
                <c:pt idx="0">
                  <c:v>1954.0</c:v>
                </c:pt>
                <c:pt idx="1">
                  <c:v>1955.0</c:v>
                </c:pt>
                <c:pt idx="2">
                  <c:v>1955.0</c:v>
                </c:pt>
                <c:pt idx="3">
                  <c:v>1955.0</c:v>
                </c:pt>
                <c:pt idx="4">
                  <c:v>1956.0</c:v>
                </c:pt>
                <c:pt idx="5">
                  <c:v>1956.0</c:v>
                </c:pt>
                <c:pt idx="6">
                  <c:v>1956.0</c:v>
                </c:pt>
                <c:pt idx="7">
                  <c:v>1956.0</c:v>
                </c:pt>
                <c:pt idx="8">
                  <c:v>1956.0</c:v>
                </c:pt>
                <c:pt idx="9">
                  <c:v>1956.0</c:v>
                </c:pt>
                <c:pt idx="10">
                  <c:v>1957.0</c:v>
                </c:pt>
                <c:pt idx="11">
                  <c:v>1957.0</c:v>
                </c:pt>
                <c:pt idx="12">
                  <c:v>1957.0</c:v>
                </c:pt>
                <c:pt idx="13">
                  <c:v>1957.0</c:v>
                </c:pt>
                <c:pt idx="14">
                  <c:v>1957.0</c:v>
                </c:pt>
                <c:pt idx="15">
                  <c:v>1958.0</c:v>
                </c:pt>
                <c:pt idx="16">
                  <c:v>1959.0</c:v>
                </c:pt>
                <c:pt idx="17">
                  <c:v>1959.0</c:v>
                </c:pt>
                <c:pt idx="18">
                  <c:v>1963.0</c:v>
                </c:pt>
                <c:pt idx="19">
                  <c:v>1964.0</c:v>
                </c:pt>
                <c:pt idx="20">
                  <c:v>1964.0</c:v>
                </c:pt>
                <c:pt idx="21">
                  <c:v>1965.0</c:v>
                </c:pt>
                <c:pt idx="22">
                  <c:v>1965.0</c:v>
                </c:pt>
                <c:pt idx="23">
                  <c:v>1965.0</c:v>
                </c:pt>
                <c:pt idx="24">
                  <c:v>1966.0</c:v>
                </c:pt>
                <c:pt idx="25">
                  <c:v>1966.0</c:v>
                </c:pt>
                <c:pt idx="26">
                  <c:v>1966.0</c:v>
                </c:pt>
                <c:pt idx="27">
                  <c:v>1967.0</c:v>
                </c:pt>
                <c:pt idx="28">
                  <c:v>1967.0</c:v>
                </c:pt>
                <c:pt idx="29">
                  <c:v>1967.0</c:v>
                </c:pt>
                <c:pt idx="30">
                  <c:v>1967.0</c:v>
                </c:pt>
                <c:pt idx="31">
                  <c:v>1968.0</c:v>
                </c:pt>
                <c:pt idx="32">
                  <c:v>1968.0</c:v>
                </c:pt>
                <c:pt idx="33">
                  <c:v>1968.0</c:v>
                </c:pt>
                <c:pt idx="34">
                  <c:v>1968.0</c:v>
                </c:pt>
                <c:pt idx="35">
                  <c:v>1968.0</c:v>
                </c:pt>
                <c:pt idx="36">
                  <c:v>1968.0</c:v>
                </c:pt>
                <c:pt idx="37">
                  <c:v>1969.0</c:v>
                </c:pt>
                <c:pt idx="38">
                  <c:v>1969.0</c:v>
                </c:pt>
                <c:pt idx="39">
                  <c:v>1969.0</c:v>
                </c:pt>
                <c:pt idx="40">
                  <c:v>1970.0</c:v>
                </c:pt>
                <c:pt idx="41">
                  <c:v>1971.0</c:v>
                </c:pt>
                <c:pt idx="42">
                  <c:v>1972.0</c:v>
                </c:pt>
                <c:pt idx="43">
                  <c:v>1972.0</c:v>
                </c:pt>
                <c:pt idx="44">
                  <c:v>1972.0</c:v>
                </c:pt>
                <c:pt idx="45">
                  <c:v>1973.0</c:v>
                </c:pt>
                <c:pt idx="46">
                  <c:v>1974.0</c:v>
                </c:pt>
                <c:pt idx="47">
                  <c:v>1976.0</c:v>
                </c:pt>
                <c:pt idx="48">
                  <c:v>1980.0</c:v>
                </c:pt>
                <c:pt idx="49">
                  <c:v>1982.0</c:v>
                </c:pt>
                <c:pt idx="50">
                  <c:v>1983.0</c:v>
                </c:pt>
                <c:pt idx="51">
                  <c:v>1984.0</c:v>
                </c:pt>
                <c:pt idx="52">
                  <c:v>1989.0</c:v>
                </c:pt>
                <c:pt idx="53">
                  <c:v>1991.0</c:v>
                </c:pt>
                <c:pt idx="54">
                  <c:v>1991.0</c:v>
                </c:pt>
                <c:pt idx="55">
                  <c:v>1991.0</c:v>
                </c:pt>
                <c:pt idx="56">
                  <c:v>1991.0</c:v>
                </c:pt>
                <c:pt idx="57">
                  <c:v>1991.0</c:v>
                </c:pt>
                <c:pt idx="58">
                  <c:v>1997.0</c:v>
                </c:pt>
                <c:pt idx="59">
                  <c:v>1999.0</c:v>
                </c:pt>
                <c:pt idx="60">
                  <c:v>2001.0</c:v>
                </c:pt>
                <c:pt idx="61">
                  <c:v>2002.0</c:v>
                </c:pt>
                <c:pt idx="62">
                  <c:v>2003.0</c:v>
                </c:pt>
                <c:pt idx="63">
                  <c:v>2003.0</c:v>
                </c:pt>
                <c:pt idx="64">
                  <c:v>2004.0</c:v>
                </c:pt>
                <c:pt idx="65">
                  <c:v>2005.0</c:v>
                </c:pt>
                <c:pt idx="66">
                  <c:v>2006.0</c:v>
                </c:pt>
                <c:pt idx="67">
                  <c:v>2007.0</c:v>
                </c:pt>
                <c:pt idx="68">
                  <c:v>2009.0</c:v>
                </c:pt>
              </c:numCache>
            </c:numRef>
          </c:xVal>
          <c:yVal>
            <c:numRef>
              <c:f>Sheet1!$B$2:$B$70</c:f>
              <c:numCache>
                <c:formatCode>General</c:formatCode>
                <c:ptCount val="69"/>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0.0</c:v>
                </c:pt>
                <c:pt idx="21">
                  <c:v>1.0</c:v>
                </c:pt>
                <c:pt idx="22">
                  <c:v>1.0</c:v>
                </c:pt>
                <c:pt idx="23">
                  <c:v>1.0</c:v>
                </c:pt>
                <c:pt idx="24">
                  <c:v>0.667</c:v>
                </c:pt>
                <c:pt idx="25">
                  <c:v>1.0</c:v>
                </c:pt>
                <c:pt idx="26">
                  <c:v>0.0</c:v>
                </c:pt>
                <c:pt idx="27">
                  <c:v>1.0</c:v>
                </c:pt>
                <c:pt idx="28">
                  <c:v>1.0</c:v>
                </c:pt>
                <c:pt idx="29">
                  <c:v>1.0</c:v>
                </c:pt>
                <c:pt idx="30">
                  <c:v>1.0</c:v>
                </c:pt>
                <c:pt idx="31">
                  <c:v>0.739</c:v>
                </c:pt>
                <c:pt idx="32">
                  <c:v>1.0</c:v>
                </c:pt>
                <c:pt idx="33">
                  <c:v>1.0</c:v>
                </c:pt>
                <c:pt idx="34">
                  <c:v>1.0</c:v>
                </c:pt>
                <c:pt idx="35">
                  <c:v>1.0</c:v>
                </c:pt>
                <c:pt idx="36">
                  <c:v>1.0</c:v>
                </c:pt>
                <c:pt idx="37">
                  <c:v>0.733</c:v>
                </c:pt>
                <c:pt idx="38">
                  <c:v>1.0</c:v>
                </c:pt>
                <c:pt idx="39">
                  <c:v>1.0</c:v>
                </c:pt>
                <c:pt idx="40">
                  <c:v>1.0</c:v>
                </c:pt>
                <c:pt idx="41">
                  <c:v>1.0</c:v>
                </c:pt>
                <c:pt idx="42">
                  <c:v>1.0</c:v>
                </c:pt>
                <c:pt idx="43">
                  <c:v>0.0</c:v>
                </c:pt>
                <c:pt idx="44">
                  <c:v>1.0</c:v>
                </c:pt>
                <c:pt idx="45">
                  <c:v>1.0</c:v>
                </c:pt>
                <c:pt idx="46">
                  <c:v>0.75</c:v>
                </c:pt>
                <c:pt idx="47">
                  <c:v>0.0</c:v>
                </c:pt>
                <c:pt idx="48">
                  <c:v>0.025</c:v>
                </c:pt>
                <c:pt idx="49">
                  <c:v>1.0</c:v>
                </c:pt>
                <c:pt idx="50">
                  <c:v>0.0</c:v>
                </c:pt>
                <c:pt idx="51">
                  <c:v>0.0</c:v>
                </c:pt>
                <c:pt idx="52">
                  <c:v>1.0</c:v>
                </c:pt>
                <c:pt idx="53">
                  <c:v>0.0</c:v>
                </c:pt>
                <c:pt idx="54">
                  <c:v>0.824</c:v>
                </c:pt>
                <c:pt idx="55">
                  <c:v>0.0</c:v>
                </c:pt>
                <c:pt idx="56">
                  <c:v>0.0</c:v>
                </c:pt>
                <c:pt idx="57">
                  <c:v>1.0</c:v>
                </c:pt>
                <c:pt idx="58">
                  <c:v>0.573</c:v>
                </c:pt>
                <c:pt idx="59">
                  <c:v>0.0</c:v>
                </c:pt>
                <c:pt idx="60">
                  <c:v>0.0</c:v>
                </c:pt>
                <c:pt idx="61">
                  <c:v>0.0</c:v>
                </c:pt>
                <c:pt idx="62">
                  <c:v>0.154</c:v>
                </c:pt>
                <c:pt idx="63">
                  <c:v>0.0</c:v>
                </c:pt>
                <c:pt idx="64">
                  <c:v>0.0</c:v>
                </c:pt>
                <c:pt idx="65">
                  <c:v>0.019</c:v>
                </c:pt>
                <c:pt idx="66">
                  <c:v>0.0</c:v>
                </c:pt>
                <c:pt idx="67">
                  <c:v>0.0</c:v>
                </c:pt>
                <c:pt idx="68">
                  <c:v>0.054</c:v>
                </c:pt>
              </c:numCache>
            </c:numRef>
          </c:yVal>
        </c:ser>
        <c:axId val="549257928"/>
        <c:axId val="549288824"/>
      </c:scatterChart>
      <c:valAx>
        <c:axId val="549257928"/>
        <c:scaling>
          <c:orientation val="minMax"/>
          <c:max val="2010.0"/>
        </c:scaling>
        <c:axPos val="b"/>
        <c:numFmt formatCode="General" sourceLinked="1"/>
        <c:tickLblPos val="nextTo"/>
        <c:txPr>
          <a:bodyPr/>
          <a:lstStyle/>
          <a:p>
            <a:pPr>
              <a:defRPr sz="1400"/>
            </a:pPr>
            <a:endParaRPr lang="en-US"/>
          </a:p>
        </c:txPr>
        <c:crossAx val="549288824"/>
        <c:crosses val="autoZero"/>
        <c:crossBetween val="midCat"/>
      </c:valAx>
      <c:valAx>
        <c:axId val="549288824"/>
        <c:scaling>
          <c:orientation val="minMax"/>
          <c:max val="1.0"/>
        </c:scaling>
        <c:axPos val="l"/>
        <c:majorGridlines/>
        <c:numFmt formatCode="General" sourceLinked="1"/>
        <c:tickLblPos val="nextTo"/>
        <c:txPr>
          <a:bodyPr/>
          <a:lstStyle/>
          <a:p>
            <a:pPr>
              <a:defRPr sz="1200"/>
            </a:pPr>
            <a:endParaRPr lang="en-US"/>
          </a:p>
        </c:txPr>
        <c:crossAx val="549257928"/>
        <c:crosses val="autoZero"/>
        <c:crossBetween val="midCat"/>
      </c:valAx>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lineChart>
        <c:grouping val="standard"/>
        <c:ser>
          <c:idx val="0"/>
          <c:order val="0"/>
          <c:tx>
            <c:v>1950-79</c:v>
          </c:tx>
          <c:spPr>
            <a:ln w="25400"/>
          </c:spPr>
          <c:cat>
            <c:numRef>
              <c:f>Sheet1!$A$31:$A$55</c:f>
              <c:numCache>
                <c:formatCode>General</c:formatCode>
                <c:ptCount val="25"/>
                <c:pt idx="0">
                  <c:v>-12.0</c:v>
                </c:pt>
                <c:pt idx="1">
                  <c:v>-11.0</c:v>
                </c:pt>
                <c:pt idx="2">
                  <c:v>-10.0</c:v>
                </c:pt>
                <c:pt idx="3">
                  <c:v>-9.0</c:v>
                </c:pt>
                <c:pt idx="4">
                  <c:v>-8.0</c:v>
                </c:pt>
                <c:pt idx="5">
                  <c:v>-7.0</c:v>
                </c:pt>
                <c:pt idx="6">
                  <c:v>-6.0</c:v>
                </c:pt>
                <c:pt idx="7">
                  <c:v>-5.0</c:v>
                </c:pt>
                <c:pt idx="8">
                  <c:v>-4.0</c:v>
                </c:pt>
                <c:pt idx="9">
                  <c:v>-3.0</c:v>
                </c:pt>
                <c:pt idx="10">
                  <c:v>-2.0</c:v>
                </c:pt>
                <c:pt idx="11">
                  <c:v>-1.0</c:v>
                </c:pt>
                <c:pt idx="12">
                  <c:v>0.0</c:v>
                </c:pt>
                <c:pt idx="13">
                  <c:v>1.0</c:v>
                </c:pt>
                <c:pt idx="14">
                  <c:v>2.0</c:v>
                </c:pt>
                <c:pt idx="15">
                  <c:v>3.0</c:v>
                </c:pt>
                <c:pt idx="16">
                  <c:v>4.0</c:v>
                </c:pt>
                <c:pt idx="17">
                  <c:v>5.0</c:v>
                </c:pt>
                <c:pt idx="18">
                  <c:v>6.0</c:v>
                </c:pt>
                <c:pt idx="19">
                  <c:v>7.0</c:v>
                </c:pt>
                <c:pt idx="20">
                  <c:v>8.0</c:v>
                </c:pt>
                <c:pt idx="21">
                  <c:v>9.0</c:v>
                </c:pt>
                <c:pt idx="22">
                  <c:v>10.0</c:v>
                </c:pt>
                <c:pt idx="23">
                  <c:v>11.0</c:v>
                </c:pt>
                <c:pt idx="24">
                  <c:v>12.0</c:v>
                </c:pt>
              </c:numCache>
            </c:numRef>
          </c:cat>
          <c:val>
            <c:numRef>
              <c:f>Sheet1!$B$58:$B$82</c:f>
              <c:numCache>
                <c:formatCode>General</c:formatCode>
                <c:ptCount val="25"/>
                <c:pt idx="0">
                  <c:v>0.002</c:v>
                </c:pt>
                <c:pt idx="1">
                  <c:v>0.0</c:v>
                </c:pt>
                <c:pt idx="2">
                  <c:v>0.001</c:v>
                </c:pt>
                <c:pt idx="3">
                  <c:v>0.005</c:v>
                </c:pt>
                <c:pt idx="4">
                  <c:v>0.002</c:v>
                </c:pt>
                <c:pt idx="5">
                  <c:v>0.01</c:v>
                </c:pt>
                <c:pt idx="6">
                  <c:v>0.002</c:v>
                </c:pt>
                <c:pt idx="7">
                  <c:v>0.026</c:v>
                </c:pt>
                <c:pt idx="8">
                  <c:v>0.021</c:v>
                </c:pt>
                <c:pt idx="9">
                  <c:v>0.072</c:v>
                </c:pt>
                <c:pt idx="10">
                  <c:v>0.186</c:v>
                </c:pt>
                <c:pt idx="11">
                  <c:v>0.054</c:v>
                </c:pt>
                <c:pt idx="12">
                  <c:v>0.292</c:v>
                </c:pt>
                <c:pt idx="13">
                  <c:v>0.037</c:v>
                </c:pt>
                <c:pt idx="14">
                  <c:v>0.127</c:v>
                </c:pt>
                <c:pt idx="15">
                  <c:v>0.07</c:v>
                </c:pt>
                <c:pt idx="16">
                  <c:v>0.026</c:v>
                </c:pt>
                <c:pt idx="17">
                  <c:v>0.025</c:v>
                </c:pt>
                <c:pt idx="18">
                  <c:v>0.003</c:v>
                </c:pt>
                <c:pt idx="19">
                  <c:v>0.014</c:v>
                </c:pt>
                <c:pt idx="20">
                  <c:v>0.003</c:v>
                </c:pt>
                <c:pt idx="21">
                  <c:v>0.006</c:v>
                </c:pt>
                <c:pt idx="22">
                  <c:v>0.003</c:v>
                </c:pt>
                <c:pt idx="23">
                  <c:v>0.0</c:v>
                </c:pt>
                <c:pt idx="24">
                  <c:v>0.005</c:v>
                </c:pt>
              </c:numCache>
            </c:numRef>
          </c:val>
        </c:ser>
        <c:ser>
          <c:idx val="1"/>
          <c:order val="1"/>
          <c:tx>
            <c:v>1980-2009</c:v>
          </c:tx>
          <c:spPr>
            <a:ln w="25400"/>
          </c:spPr>
          <c:marker>
            <c:symbol val="square"/>
            <c:size val="6"/>
          </c:marker>
          <c:cat>
            <c:numRef>
              <c:f>Sheet1!$A$31:$A$55</c:f>
              <c:numCache>
                <c:formatCode>General</c:formatCode>
                <c:ptCount val="25"/>
                <c:pt idx="0">
                  <c:v>-12.0</c:v>
                </c:pt>
                <c:pt idx="1">
                  <c:v>-11.0</c:v>
                </c:pt>
                <c:pt idx="2">
                  <c:v>-10.0</c:v>
                </c:pt>
                <c:pt idx="3">
                  <c:v>-9.0</c:v>
                </c:pt>
                <c:pt idx="4">
                  <c:v>-8.0</c:v>
                </c:pt>
                <c:pt idx="5">
                  <c:v>-7.0</c:v>
                </c:pt>
                <c:pt idx="6">
                  <c:v>-6.0</c:v>
                </c:pt>
                <c:pt idx="7">
                  <c:v>-5.0</c:v>
                </c:pt>
                <c:pt idx="8">
                  <c:v>-4.0</c:v>
                </c:pt>
                <c:pt idx="9">
                  <c:v>-3.0</c:v>
                </c:pt>
                <c:pt idx="10">
                  <c:v>-2.0</c:v>
                </c:pt>
                <c:pt idx="11">
                  <c:v>-1.0</c:v>
                </c:pt>
                <c:pt idx="12">
                  <c:v>0.0</c:v>
                </c:pt>
                <c:pt idx="13">
                  <c:v>1.0</c:v>
                </c:pt>
                <c:pt idx="14">
                  <c:v>2.0</c:v>
                </c:pt>
                <c:pt idx="15">
                  <c:v>3.0</c:v>
                </c:pt>
                <c:pt idx="16">
                  <c:v>4.0</c:v>
                </c:pt>
                <c:pt idx="17">
                  <c:v>5.0</c:v>
                </c:pt>
                <c:pt idx="18">
                  <c:v>6.0</c:v>
                </c:pt>
                <c:pt idx="19">
                  <c:v>7.0</c:v>
                </c:pt>
                <c:pt idx="20">
                  <c:v>8.0</c:v>
                </c:pt>
                <c:pt idx="21">
                  <c:v>9.0</c:v>
                </c:pt>
                <c:pt idx="22">
                  <c:v>10.0</c:v>
                </c:pt>
                <c:pt idx="23">
                  <c:v>11.0</c:v>
                </c:pt>
                <c:pt idx="24">
                  <c:v>12.0</c:v>
                </c:pt>
              </c:numCache>
            </c:numRef>
          </c:cat>
          <c:val>
            <c:numRef>
              <c:f>Sheet1!$C$58:$C$82</c:f>
              <c:numCache>
                <c:formatCode>General</c:formatCode>
                <c:ptCount val="25"/>
                <c:pt idx="0">
                  <c:v>0.002</c:v>
                </c:pt>
                <c:pt idx="1">
                  <c:v>0.0</c:v>
                </c:pt>
                <c:pt idx="2">
                  <c:v>0.001</c:v>
                </c:pt>
                <c:pt idx="3">
                  <c:v>0.003</c:v>
                </c:pt>
                <c:pt idx="4">
                  <c:v>0.001</c:v>
                </c:pt>
                <c:pt idx="5">
                  <c:v>0.012</c:v>
                </c:pt>
                <c:pt idx="6">
                  <c:v>0.001</c:v>
                </c:pt>
                <c:pt idx="7">
                  <c:v>0.03</c:v>
                </c:pt>
                <c:pt idx="8">
                  <c:v>0.023</c:v>
                </c:pt>
                <c:pt idx="9">
                  <c:v>0.071</c:v>
                </c:pt>
                <c:pt idx="10">
                  <c:v>0.158</c:v>
                </c:pt>
                <c:pt idx="11">
                  <c:v>0.046</c:v>
                </c:pt>
                <c:pt idx="12">
                  <c:v>0.365</c:v>
                </c:pt>
                <c:pt idx="13">
                  <c:v>0.031</c:v>
                </c:pt>
                <c:pt idx="14">
                  <c:v>0.102</c:v>
                </c:pt>
                <c:pt idx="15">
                  <c:v>0.064</c:v>
                </c:pt>
                <c:pt idx="16">
                  <c:v>0.026</c:v>
                </c:pt>
                <c:pt idx="17">
                  <c:v>0.03</c:v>
                </c:pt>
                <c:pt idx="18">
                  <c:v>0.0</c:v>
                </c:pt>
                <c:pt idx="19">
                  <c:v>0.017</c:v>
                </c:pt>
                <c:pt idx="20">
                  <c:v>0.002</c:v>
                </c:pt>
                <c:pt idx="21">
                  <c:v>0.007</c:v>
                </c:pt>
                <c:pt idx="22">
                  <c:v>0.001</c:v>
                </c:pt>
                <c:pt idx="23">
                  <c:v>0.0</c:v>
                </c:pt>
                <c:pt idx="24">
                  <c:v>0.005</c:v>
                </c:pt>
              </c:numCache>
            </c:numRef>
          </c:val>
        </c:ser>
        <c:marker val="1"/>
        <c:axId val="549347080"/>
        <c:axId val="549369160"/>
      </c:lineChart>
      <c:catAx>
        <c:axId val="549347080"/>
        <c:scaling>
          <c:orientation val="minMax"/>
        </c:scaling>
        <c:axPos val="b"/>
        <c:numFmt formatCode="General" sourceLinked="1"/>
        <c:tickLblPos val="nextTo"/>
        <c:txPr>
          <a:bodyPr/>
          <a:lstStyle/>
          <a:p>
            <a:pPr>
              <a:defRPr sz="1400"/>
            </a:pPr>
            <a:endParaRPr lang="en-US"/>
          </a:p>
        </c:txPr>
        <c:crossAx val="549369160"/>
        <c:crosses val="autoZero"/>
        <c:auto val="1"/>
        <c:lblAlgn val="ctr"/>
        <c:lblOffset val="100"/>
      </c:catAx>
      <c:valAx>
        <c:axId val="549369160"/>
        <c:scaling>
          <c:orientation val="minMax"/>
        </c:scaling>
        <c:axPos val="l"/>
        <c:majorGridlines/>
        <c:numFmt formatCode="General" sourceLinked="1"/>
        <c:tickLblPos val="nextTo"/>
        <c:txPr>
          <a:bodyPr/>
          <a:lstStyle/>
          <a:p>
            <a:pPr>
              <a:defRPr sz="1200"/>
            </a:pPr>
            <a:endParaRPr lang="en-US"/>
          </a:p>
        </c:txPr>
        <c:crossAx val="549347080"/>
        <c:crosses val="autoZero"/>
        <c:crossBetween val="between"/>
      </c:valAx>
    </c:plotArea>
    <c:legend>
      <c:legendPos val="r"/>
      <c:layout/>
      <c:txPr>
        <a:bodyPr/>
        <a:lstStyle/>
        <a:p>
          <a:pPr>
            <a:defRPr sz="1400"/>
          </a:pPr>
          <a:endParaRPr lang="en-US"/>
        </a:p>
      </c:txPr>
    </c:legend>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lineChart>
        <c:grouping val="standard"/>
        <c:ser>
          <c:idx val="0"/>
          <c:order val="0"/>
          <c:tx>
            <c:v>1950-79</c:v>
          </c:tx>
          <c:spPr>
            <a:ln w="25400"/>
          </c:spPr>
          <c:cat>
            <c:numRef>
              <c:f>Sheet1!$A$31:$A$55</c:f>
              <c:numCache>
                <c:formatCode>General</c:formatCode>
                <c:ptCount val="25"/>
                <c:pt idx="0">
                  <c:v>-12.0</c:v>
                </c:pt>
                <c:pt idx="1">
                  <c:v>-11.0</c:v>
                </c:pt>
                <c:pt idx="2">
                  <c:v>-10.0</c:v>
                </c:pt>
                <c:pt idx="3">
                  <c:v>-9.0</c:v>
                </c:pt>
                <c:pt idx="4">
                  <c:v>-8.0</c:v>
                </c:pt>
                <c:pt idx="5">
                  <c:v>-7.0</c:v>
                </c:pt>
                <c:pt idx="6">
                  <c:v>-6.0</c:v>
                </c:pt>
                <c:pt idx="7">
                  <c:v>-5.0</c:v>
                </c:pt>
                <c:pt idx="8">
                  <c:v>-4.0</c:v>
                </c:pt>
                <c:pt idx="9">
                  <c:v>-3.0</c:v>
                </c:pt>
                <c:pt idx="10">
                  <c:v>-2.0</c:v>
                </c:pt>
                <c:pt idx="11">
                  <c:v>-1.0</c:v>
                </c:pt>
                <c:pt idx="12">
                  <c:v>0.0</c:v>
                </c:pt>
                <c:pt idx="13">
                  <c:v>1.0</c:v>
                </c:pt>
                <c:pt idx="14">
                  <c:v>2.0</c:v>
                </c:pt>
                <c:pt idx="15">
                  <c:v>3.0</c:v>
                </c:pt>
                <c:pt idx="16">
                  <c:v>4.0</c:v>
                </c:pt>
                <c:pt idx="17">
                  <c:v>5.0</c:v>
                </c:pt>
                <c:pt idx="18">
                  <c:v>6.0</c:v>
                </c:pt>
                <c:pt idx="19">
                  <c:v>7.0</c:v>
                </c:pt>
                <c:pt idx="20">
                  <c:v>8.0</c:v>
                </c:pt>
                <c:pt idx="21">
                  <c:v>9.0</c:v>
                </c:pt>
                <c:pt idx="22">
                  <c:v>10.0</c:v>
                </c:pt>
                <c:pt idx="23">
                  <c:v>11.0</c:v>
                </c:pt>
                <c:pt idx="24">
                  <c:v>12.0</c:v>
                </c:pt>
              </c:numCache>
            </c:numRef>
          </c:cat>
          <c:val>
            <c:numRef>
              <c:f>Sheet1!$B$58:$B$82</c:f>
              <c:numCache>
                <c:formatCode>General</c:formatCode>
                <c:ptCount val="25"/>
                <c:pt idx="0">
                  <c:v>0.002</c:v>
                </c:pt>
                <c:pt idx="1">
                  <c:v>0.0</c:v>
                </c:pt>
                <c:pt idx="2">
                  <c:v>0.001</c:v>
                </c:pt>
                <c:pt idx="3">
                  <c:v>0.005</c:v>
                </c:pt>
                <c:pt idx="4">
                  <c:v>0.002</c:v>
                </c:pt>
                <c:pt idx="5">
                  <c:v>0.01</c:v>
                </c:pt>
                <c:pt idx="6">
                  <c:v>0.002</c:v>
                </c:pt>
                <c:pt idx="7">
                  <c:v>0.026</c:v>
                </c:pt>
                <c:pt idx="8">
                  <c:v>0.021</c:v>
                </c:pt>
                <c:pt idx="9">
                  <c:v>0.072</c:v>
                </c:pt>
                <c:pt idx="10">
                  <c:v>0.186</c:v>
                </c:pt>
                <c:pt idx="11">
                  <c:v>0.054</c:v>
                </c:pt>
                <c:pt idx="12">
                  <c:v>0.292</c:v>
                </c:pt>
                <c:pt idx="13">
                  <c:v>0.037</c:v>
                </c:pt>
                <c:pt idx="14">
                  <c:v>0.127</c:v>
                </c:pt>
                <c:pt idx="15">
                  <c:v>0.07</c:v>
                </c:pt>
                <c:pt idx="16">
                  <c:v>0.026</c:v>
                </c:pt>
                <c:pt idx="17">
                  <c:v>0.025</c:v>
                </c:pt>
                <c:pt idx="18">
                  <c:v>0.003</c:v>
                </c:pt>
                <c:pt idx="19">
                  <c:v>0.014</c:v>
                </c:pt>
                <c:pt idx="20">
                  <c:v>0.003</c:v>
                </c:pt>
                <c:pt idx="21">
                  <c:v>0.006</c:v>
                </c:pt>
                <c:pt idx="22">
                  <c:v>0.003</c:v>
                </c:pt>
                <c:pt idx="23">
                  <c:v>0.0</c:v>
                </c:pt>
                <c:pt idx="24">
                  <c:v>0.005</c:v>
                </c:pt>
              </c:numCache>
            </c:numRef>
          </c:val>
        </c:ser>
        <c:ser>
          <c:idx val="1"/>
          <c:order val="1"/>
          <c:tx>
            <c:v>1980-2009</c:v>
          </c:tx>
          <c:spPr>
            <a:ln w="25400"/>
          </c:spPr>
          <c:marker>
            <c:symbol val="square"/>
            <c:size val="6"/>
          </c:marker>
          <c:cat>
            <c:numRef>
              <c:f>Sheet1!$A$31:$A$55</c:f>
              <c:numCache>
                <c:formatCode>General</c:formatCode>
                <c:ptCount val="25"/>
                <c:pt idx="0">
                  <c:v>-12.0</c:v>
                </c:pt>
                <c:pt idx="1">
                  <c:v>-11.0</c:v>
                </c:pt>
                <c:pt idx="2">
                  <c:v>-10.0</c:v>
                </c:pt>
                <c:pt idx="3">
                  <c:v>-9.0</c:v>
                </c:pt>
                <c:pt idx="4">
                  <c:v>-8.0</c:v>
                </c:pt>
                <c:pt idx="5">
                  <c:v>-7.0</c:v>
                </c:pt>
                <c:pt idx="6">
                  <c:v>-6.0</c:v>
                </c:pt>
                <c:pt idx="7">
                  <c:v>-5.0</c:v>
                </c:pt>
                <c:pt idx="8">
                  <c:v>-4.0</c:v>
                </c:pt>
                <c:pt idx="9">
                  <c:v>-3.0</c:v>
                </c:pt>
                <c:pt idx="10">
                  <c:v>-2.0</c:v>
                </c:pt>
                <c:pt idx="11">
                  <c:v>-1.0</c:v>
                </c:pt>
                <c:pt idx="12">
                  <c:v>0.0</c:v>
                </c:pt>
                <c:pt idx="13">
                  <c:v>1.0</c:v>
                </c:pt>
                <c:pt idx="14">
                  <c:v>2.0</c:v>
                </c:pt>
                <c:pt idx="15">
                  <c:v>3.0</c:v>
                </c:pt>
                <c:pt idx="16">
                  <c:v>4.0</c:v>
                </c:pt>
                <c:pt idx="17">
                  <c:v>5.0</c:v>
                </c:pt>
                <c:pt idx="18">
                  <c:v>6.0</c:v>
                </c:pt>
                <c:pt idx="19">
                  <c:v>7.0</c:v>
                </c:pt>
                <c:pt idx="20">
                  <c:v>8.0</c:v>
                </c:pt>
                <c:pt idx="21">
                  <c:v>9.0</c:v>
                </c:pt>
                <c:pt idx="22">
                  <c:v>10.0</c:v>
                </c:pt>
                <c:pt idx="23">
                  <c:v>11.0</c:v>
                </c:pt>
                <c:pt idx="24">
                  <c:v>12.0</c:v>
                </c:pt>
              </c:numCache>
            </c:numRef>
          </c:cat>
          <c:val>
            <c:numRef>
              <c:f>Sheet1!$C$58:$C$82</c:f>
              <c:numCache>
                <c:formatCode>General</c:formatCode>
                <c:ptCount val="25"/>
                <c:pt idx="0">
                  <c:v>0.002</c:v>
                </c:pt>
                <c:pt idx="1">
                  <c:v>0.0</c:v>
                </c:pt>
                <c:pt idx="2">
                  <c:v>0.001</c:v>
                </c:pt>
                <c:pt idx="3">
                  <c:v>0.003</c:v>
                </c:pt>
                <c:pt idx="4">
                  <c:v>0.001</c:v>
                </c:pt>
                <c:pt idx="5">
                  <c:v>0.012</c:v>
                </c:pt>
                <c:pt idx="6">
                  <c:v>0.001</c:v>
                </c:pt>
                <c:pt idx="7">
                  <c:v>0.03</c:v>
                </c:pt>
                <c:pt idx="8">
                  <c:v>0.023</c:v>
                </c:pt>
                <c:pt idx="9">
                  <c:v>0.071</c:v>
                </c:pt>
                <c:pt idx="10">
                  <c:v>0.158</c:v>
                </c:pt>
                <c:pt idx="11">
                  <c:v>0.046</c:v>
                </c:pt>
                <c:pt idx="12">
                  <c:v>0.365</c:v>
                </c:pt>
                <c:pt idx="13">
                  <c:v>0.031</c:v>
                </c:pt>
                <c:pt idx="14">
                  <c:v>0.102</c:v>
                </c:pt>
                <c:pt idx="15">
                  <c:v>0.064</c:v>
                </c:pt>
                <c:pt idx="16">
                  <c:v>0.026</c:v>
                </c:pt>
                <c:pt idx="17">
                  <c:v>0.03</c:v>
                </c:pt>
                <c:pt idx="18">
                  <c:v>0.0</c:v>
                </c:pt>
                <c:pt idx="19">
                  <c:v>0.017</c:v>
                </c:pt>
                <c:pt idx="20">
                  <c:v>0.002</c:v>
                </c:pt>
                <c:pt idx="21">
                  <c:v>0.007</c:v>
                </c:pt>
                <c:pt idx="22">
                  <c:v>0.001</c:v>
                </c:pt>
                <c:pt idx="23">
                  <c:v>0.0</c:v>
                </c:pt>
                <c:pt idx="24">
                  <c:v>0.005</c:v>
                </c:pt>
              </c:numCache>
            </c:numRef>
          </c:val>
        </c:ser>
        <c:marker val="1"/>
        <c:axId val="452952040"/>
        <c:axId val="452948136"/>
      </c:lineChart>
      <c:catAx>
        <c:axId val="452952040"/>
        <c:scaling>
          <c:orientation val="minMax"/>
        </c:scaling>
        <c:axPos val="b"/>
        <c:numFmt formatCode="General" sourceLinked="1"/>
        <c:tickLblPos val="nextTo"/>
        <c:txPr>
          <a:bodyPr/>
          <a:lstStyle/>
          <a:p>
            <a:pPr>
              <a:defRPr sz="1400"/>
            </a:pPr>
            <a:endParaRPr lang="en-US"/>
          </a:p>
        </c:txPr>
        <c:crossAx val="452948136"/>
        <c:crosses val="autoZero"/>
        <c:auto val="1"/>
        <c:lblAlgn val="ctr"/>
        <c:lblOffset val="100"/>
      </c:catAx>
      <c:valAx>
        <c:axId val="452948136"/>
        <c:scaling>
          <c:orientation val="minMax"/>
        </c:scaling>
        <c:axPos val="l"/>
        <c:majorGridlines/>
        <c:numFmt formatCode="General" sourceLinked="1"/>
        <c:tickLblPos val="nextTo"/>
        <c:txPr>
          <a:bodyPr/>
          <a:lstStyle/>
          <a:p>
            <a:pPr>
              <a:defRPr sz="1200"/>
            </a:pPr>
            <a:endParaRPr lang="en-US"/>
          </a:p>
        </c:txPr>
        <c:crossAx val="452952040"/>
        <c:crosses val="autoZero"/>
        <c:crossBetween val="between"/>
      </c:valAx>
    </c:plotArea>
    <c:legend>
      <c:legendPos val="r"/>
      <c:layout/>
      <c:txPr>
        <a:bodyPr/>
        <a:lstStyle/>
        <a:p>
          <a:pPr>
            <a:defRPr sz="1400"/>
          </a:pPr>
          <a:endParaRPr lang="en-US"/>
        </a:p>
      </c:txPr>
    </c:legend>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lineChart>
        <c:grouping val="standard"/>
        <c:ser>
          <c:idx val="0"/>
          <c:order val="0"/>
          <c:tx>
            <c:v>1950-79</c:v>
          </c:tx>
          <c:spPr>
            <a:ln w="25400"/>
          </c:spPr>
          <c:cat>
            <c:numRef>
              <c:f>Sheet1!$A$31:$A$55</c:f>
              <c:numCache>
                <c:formatCode>General</c:formatCode>
                <c:ptCount val="25"/>
                <c:pt idx="0">
                  <c:v>-12.0</c:v>
                </c:pt>
                <c:pt idx="1">
                  <c:v>-11.0</c:v>
                </c:pt>
                <c:pt idx="2">
                  <c:v>-10.0</c:v>
                </c:pt>
                <c:pt idx="3">
                  <c:v>-9.0</c:v>
                </c:pt>
                <c:pt idx="4">
                  <c:v>-8.0</c:v>
                </c:pt>
                <c:pt idx="5">
                  <c:v>-7.0</c:v>
                </c:pt>
                <c:pt idx="6">
                  <c:v>-6.0</c:v>
                </c:pt>
                <c:pt idx="7">
                  <c:v>-5.0</c:v>
                </c:pt>
                <c:pt idx="8">
                  <c:v>-4.0</c:v>
                </c:pt>
                <c:pt idx="9">
                  <c:v>-3.0</c:v>
                </c:pt>
                <c:pt idx="10">
                  <c:v>-2.0</c:v>
                </c:pt>
                <c:pt idx="11">
                  <c:v>-1.0</c:v>
                </c:pt>
                <c:pt idx="12">
                  <c:v>0.0</c:v>
                </c:pt>
                <c:pt idx="13">
                  <c:v>1.0</c:v>
                </c:pt>
                <c:pt idx="14">
                  <c:v>2.0</c:v>
                </c:pt>
                <c:pt idx="15">
                  <c:v>3.0</c:v>
                </c:pt>
                <c:pt idx="16">
                  <c:v>4.0</c:v>
                </c:pt>
                <c:pt idx="17">
                  <c:v>5.0</c:v>
                </c:pt>
                <c:pt idx="18">
                  <c:v>6.0</c:v>
                </c:pt>
                <c:pt idx="19">
                  <c:v>7.0</c:v>
                </c:pt>
                <c:pt idx="20">
                  <c:v>8.0</c:v>
                </c:pt>
                <c:pt idx="21">
                  <c:v>9.0</c:v>
                </c:pt>
                <c:pt idx="22">
                  <c:v>10.0</c:v>
                </c:pt>
                <c:pt idx="23">
                  <c:v>11.0</c:v>
                </c:pt>
                <c:pt idx="24">
                  <c:v>12.0</c:v>
                </c:pt>
              </c:numCache>
            </c:numRef>
          </c:cat>
          <c:val>
            <c:numRef>
              <c:f>Sheet1!$B$58:$B$82</c:f>
              <c:numCache>
                <c:formatCode>General</c:formatCode>
                <c:ptCount val="25"/>
                <c:pt idx="0">
                  <c:v>0.002</c:v>
                </c:pt>
                <c:pt idx="1">
                  <c:v>0.0</c:v>
                </c:pt>
                <c:pt idx="2">
                  <c:v>0.001</c:v>
                </c:pt>
                <c:pt idx="3">
                  <c:v>0.005</c:v>
                </c:pt>
                <c:pt idx="4">
                  <c:v>0.002</c:v>
                </c:pt>
                <c:pt idx="5">
                  <c:v>0.01</c:v>
                </c:pt>
                <c:pt idx="6">
                  <c:v>0.002</c:v>
                </c:pt>
                <c:pt idx="7">
                  <c:v>0.026</c:v>
                </c:pt>
                <c:pt idx="8">
                  <c:v>0.021</c:v>
                </c:pt>
                <c:pt idx="9">
                  <c:v>0.072</c:v>
                </c:pt>
                <c:pt idx="10">
                  <c:v>0.186</c:v>
                </c:pt>
                <c:pt idx="11">
                  <c:v>0.054</c:v>
                </c:pt>
                <c:pt idx="12">
                  <c:v>0.292</c:v>
                </c:pt>
                <c:pt idx="13">
                  <c:v>0.037</c:v>
                </c:pt>
                <c:pt idx="14">
                  <c:v>0.127</c:v>
                </c:pt>
                <c:pt idx="15">
                  <c:v>0.07</c:v>
                </c:pt>
                <c:pt idx="16">
                  <c:v>0.026</c:v>
                </c:pt>
                <c:pt idx="17">
                  <c:v>0.025</c:v>
                </c:pt>
                <c:pt idx="18">
                  <c:v>0.003</c:v>
                </c:pt>
                <c:pt idx="19">
                  <c:v>0.014</c:v>
                </c:pt>
                <c:pt idx="20">
                  <c:v>0.003</c:v>
                </c:pt>
                <c:pt idx="21">
                  <c:v>0.006</c:v>
                </c:pt>
                <c:pt idx="22">
                  <c:v>0.003</c:v>
                </c:pt>
                <c:pt idx="23">
                  <c:v>0.0</c:v>
                </c:pt>
                <c:pt idx="24">
                  <c:v>0.005</c:v>
                </c:pt>
              </c:numCache>
            </c:numRef>
          </c:val>
        </c:ser>
        <c:ser>
          <c:idx val="1"/>
          <c:order val="1"/>
          <c:tx>
            <c:v>1980-2009</c:v>
          </c:tx>
          <c:spPr>
            <a:ln w="25400"/>
          </c:spPr>
          <c:marker>
            <c:symbol val="square"/>
            <c:size val="6"/>
          </c:marker>
          <c:cat>
            <c:numRef>
              <c:f>Sheet1!$A$31:$A$55</c:f>
              <c:numCache>
                <c:formatCode>General</c:formatCode>
                <c:ptCount val="25"/>
                <c:pt idx="0">
                  <c:v>-12.0</c:v>
                </c:pt>
                <c:pt idx="1">
                  <c:v>-11.0</c:v>
                </c:pt>
                <c:pt idx="2">
                  <c:v>-10.0</c:v>
                </c:pt>
                <c:pt idx="3">
                  <c:v>-9.0</c:v>
                </c:pt>
                <c:pt idx="4">
                  <c:v>-8.0</c:v>
                </c:pt>
                <c:pt idx="5">
                  <c:v>-7.0</c:v>
                </c:pt>
                <c:pt idx="6">
                  <c:v>-6.0</c:v>
                </c:pt>
                <c:pt idx="7">
                  <c:v>-5.0</c:v>
                </c:pt>
                <c:pt idx="8">
                  <c:v>-4.0</c:v>
                </c:pt>
                <c:pt idx="9">
                  <c:v>-3.0</c:v>
                </c:pt>
                <c:pt idx="10">
                  <c:v>-2.0</c:v>
                </c:pt>
                <c:pt idx="11">
                  <c:v>-1.0</c:v>
                </c:pt>
                <c:pt idx="12">
                  <c:v>0.0</c:v>
                </c:pt>
                <c:pt idx="13">
                  <c:v>1.0</c:v>
                </c:pt>
                <c:pt idx="14">
                  <c:v>2.0</c:v>
                </c:pt>
                <c:pt idx="15">
                  <c:v>3.0</c:v>
                </c:pt>
                <c:pt idx="16">
                  <c:v>4.0</c:v>
                </c:pt>
                <c:pt idx="17">
                  <c:v>5.0</c:v>
                </c:pt>
                <c:pt idx="18">
                  <c:v>6.0</c:v>
                </c:pt>
                <c:pt idx="19">
                  <c:v>7.0</c:v>
                </c:pt>
                <c:pt idx="20">
                  <c:v>8.0</c:v>
                </c:pt>
                <c:pt idx="21">
                  <c:v>9.0</c:v>
                </c:pt>
                <c:pt idx="22">
                  <c:v>10.0</c:v>
                </c:pt>
                <c:pt idx="23">
                  <c:v>11.0</c:v>
                </c:pt>
                <c:pt idx="24">
                  <c:v>12.0</c:v>
                </c:pt>
              </c:numCache>
            </c:numRef>
          </c:cat>
          <c:val>
            <c:numRef>
              <c:f>Sheet1!$C$58:$C$82</c:f>
              <c:numCache>
                <c:formatCode>General</c:formatCode>
                <c:ptCount val="25"/>
                <c:pt idx="0">
                  <c:v>0.002</c:v>
                </c:pt>
                <c:pt idx="1">
                  <c:v>0.0</c:v>
                </c:pt>
                <c:pt idx="2">
                  <c:v>0.001</c:v>
                </c:pt>
                <c:pt idx="3">
                  <c:v>0.003</c:v>
                </c:pt>
                <c:pt idx="4">
                  <c:v>0.001</c:v>
                </c:pt>
                <c:pt idx="5">
                  <c:v>0.012</c:v>
                </c:pt>
                <c:pt idx="6">
                  <c:v>0.001</c:v>
                </c:pt>
                <c:pt idx="7">
                  <c:v>0.03</c:v>
                </c:pt>
                <c:pt idx="8">
                  <c:v>0.023</c:v>
                </c:pt>
                <c:pt idx="9">
                  <c:v>0.071</c:v>
                </c:pt>
                <c:pt idx="10">
                  <c:v>0.158</c:v>
                </c:pt>
                <c:pt idx="11">
                  <c:v>0.046</c:v>
                </c:pt>
                <c:pt idx="12">
                  <c:v>0.365</c:v>
                </c:pt>
                <c:pt idx="13">
                  <c:v>0.031</c:v>
                </c:pt>
                <c:pt idx="14">
                  <c:v>0.102</c:v>
                </c:pt>
                <c:pt idx="15">
                  <c:v>0.064</c:v>
                </c:pt>
                <c:pt idx="16">
                  <c:v>0.026</c:v>
                </c:pt>
                <c:pt idx="17">
                  <c:v>0.03</c:v>
                </c:pt>
                <c:pt idx="18">
                  <c:v>0.0</c:v>
                </c:pt>
                <c:pt idx="19">
                  <c:v>0.017</c:v>
                </c:pt>
                <c:pt idx="20">
                  <c:v>0.002</c:v>
                </c:pt>
                <c:pt idx="21">
                  <c:v>0.007</c:v>
                </c:pt>
                <c:pt idx="22">
                  <c:v>0.001</c:v>
                </c:pt>
                <c:pt idx="23">
                  <c:v>0.0</c:v>
                </c:pt>
                <c:pt idx="24">
                  <c:v>0.005</c:v>
                </c:pt>
              </c:numCache>
            </c:numRef>
          </c:val>
        </c:ser>
        <c:marker val="1"/>
        <c:axId val="549096568"/>
        <c:axId val="549094760"/>
      </c:lineChart>
      <c:catAx>
        <c:axId val="549096568"/>
        <c:scaling>
          <c:orientation val="minMax"/>
        </c:scaling>
        <c:axPos val="b"/>
        <c:numFmt formatCode="General" sourceLinked="1"/>
        <c:tickLblPos val="nextTo"/>
        <c:txPr>
          <a:bodyPr/>
          <a:lstStyle/>
          <a:p>
            <a:pPr>
              <a:defRPr sz="1400"/>
            </a:pPr>
            <a:endParaRPr lang="en-US"/>
          </a:p>
        </c:txPr>
        <c:crossAx val="549094760"/>
        <c:crosses val="autoZero"/>
        <c:auto val="1"/>
        <c:lblAlgn val="ctr"/>
        <c:lblOffset val="100"/>
      </c:catAx>
      <c:valAx>
        <c:axId val="549094760"/>
        <c:scaling>
          <c:orientation val="minMax"/>
        </c:scaling>
        <c:axPos val="l"/>
        <c:majorGridlines/>
        <c:numFmt formatCode="General" sourceLinked="1"/>
        <c:tickLblPos val="nextTo"/>
        <c:txPr>
          <a:bodyPr/>
          <a:lstStyle/>
          <a:p>
            <a:pPr>
              <a:defRPr sz="1200"/>
            </a:pPr>
            <a:endParaRPr lang="en-US"/>
          </a:p>
        </c:txPr>
        <c:crossAx val="549096568"/>
        <c:crosses val="autoZero"/>
        <c:crossBetween val="between"/>
      </c:valAx>
    </c:plotArea>
    <c:legend>
      <c:legendPos val="r"/>
      <c:txPr>
        <a:bodyPr/>
        <a:lstStyle/>
        <a:p>
          <a:pPr>
            <a:defRPr sz="1400"/>
          </a:pPr>
          <a:endParaRPr lang="en-US"/>
        </a:p>
      </c:txPr>
    </c:legend>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barChart>
        <c:barDir val="col"/>
        <c:grouping val="clustered"/>
        <c:ser>
          <c:idx val="0"/>
          <c:order val="0"/>
          <c:dLbls>
            <c:dLbl>
              <c:idx val="0"/>
              <c:showVal val="1"/>
            </c:dLbl>
            <c:dLbl>
              <c:idx val="1"/>
              <c:showVal val="1"/>
            </c:dLbl>
            <c:delete val="1"/>
          </c:dLbls>
          <c:cat>
            <c:strRef>
              <c:f>Sheet1!$B$86:$C$86</c:f>
              <c:strCache>
                <c:ptCount val="2"/>
                <c:pt idx="0">
                  <c:v>1950-79</c:v>
                </c:pt>
                <c:pt idx="1">
                  <c:v>1980-2009</c:v>
                </c:pt>
              </c:strCache>
            </c:strRef>
          </c:cat>
          <c:val>
            <c:numRef>
              <c:f>Sheet1!$B$90:$C$90</c:f>
              <c:numCache>
                <c:formatCode>0.00</c:formatCode>
                <c:ptCount val="2"/>
                <c:pt idx="0">
                  <c:v>0.369426751592357</c:v>
                </c:pt>
                <c:pt idx="1">
                  <c:v>0.378787878787879</c:v>
                </c:pt>
              </c:numCache>
            </c:numRef>
          </c:val>
        </c:ser>
        <c:axId val="452830824"/>
        <c:axId val="452826664"/>
      </c:barChart>
      <c:catAx>
        <c:axId val="452830824"/>
        <c:scaling>
          <c:orientation val="minMax"/>
        </c:scaling>
        <c:axPos val="b"/>
        <c:tickLblPos val="nextTo"/>
        <c:txPr>
          <a:bodyPr/>
          <a:lstStyle/>
          <a:p>
            <a:pPr>
              <a:defRPr sz="1400"/>
            </a:pPr>
            <a:endParaRPr lang="en-US"/>
          </a:p>
        </c:txPr>
        <c:crossAx val="452826664"/>
        <c:crosses val="autoZero"/>
        <c:auto val="1"/>
        <c:lblAlgn val="ctr"/>
        <c:lblOffset val="100"/>
      </c:catAx>
      <c:valAx>
        <c:axId val="452826664"/>
        <c:scaling>
          <c:orientation val="minMax"/>
          <c:max val="1.0"/>
          <c:min val="0.0"/>
        </c:scaling>
        <c:axPos val="l"/>
        <c:majorGridlines/>
        <c:numFmt formatCode="0.00" sourceLinked="1"/>
        <c:tickLblPos val="nextTo"/>
        <c:crossAx val="452830824"/>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lineChart>
        <c:grouping val="standard"/>
        <c:ser>
          <c:idx val="0"/>
          <c:order val="0"/>
          <c:tx>
            <c:v>C1 (107 songs)</c:v>
          </c:tx>
          <c:spPr>
            <a:ln w="38100">
              <a:solidFill>
                <a:srgbClr val="FF0000"/>
              </a:solidFill>
            </a:ln>
            <a:effectLst/>
          </c:spPr>
          <c:marker>
            <c:spPr>
              <a:solidFill>
                <a:srgbClr val="FF0000"/>
              </a:solidFill>
              <a:ln>
                <a:solidFill>
                  <a:srgbClr val="FF0000"/>
                </a:solidFill>
              </a:ln>
              <a:effectLst/>
            </c:spPr>
          </c:marker>
          <c:cat>
            <c:strRef>
              <c:f>Sheet1!$E$1:$E$12</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Sheet1!$A$1:$A$12</c:f>
              <c:numCache>
                <c:formatCode>General</c:formatCode>
                <c:ptCount val="12"/>
                <c:pt idx="0">
                  <c:v>0.223</c:v>
                </c:pt>
                <c:pt idx="1">
                  <c:v>0.001</c:v>
                </c:pt>
                <c:pt idx="2">
                  <c:v>0.158</c:v>
                </c:pt>
                <c:pt idx="3">
                  <c:v>0.015</c:v>
                </c:pt>
                <c:pt idx="4">
                  <c:v>0.194</c:v>
                </c:pt>
                <c:pt idx="5">
                  <c:v>0.071</c:v>
                </c:pt>
                <c:pt idx="6">
                  <c:v>0.002</c:v>
                </c:pt>
                <c:pt idx="7">
                  <c:v>0.169</c:v>
                </c:pt>
                <c:pt idx="8">
                  <c:v>0.003</c:v>
                </c:pt>
                <c:pt idx="9">
                  <c:v>0.119</c:v>
                </c:pt>
                <c:pt idx="10">
                  <c:v>0.008</c:v>
                </c:pt>
                <c:pt idx="11">
                  <c:v>0.035</c:v>
                </c:pt>
              </c:numCache>
            </c:numRef>
          </c:val>
        </c:ser>
        <c:ser>
          <c:idx val="1"/>
          <c:order val="1"/>
          <c:tx>
            <c:v>C2 (87 songs)</c:v>
          </c:tx>
          <c:spPr>
            <a:ln w="38100">
              <a:solidFill>
                <a:schemeClr val="accent1">
                  <a:lumMod val="60000"/>
                  <a:lumOff val="40000"/>
                </a:schemeClr>
              </a:solidFill>
              <a:prstDash val="solid"/>
            </a:ln>
            <a:effectLst/>
          </c:spPr>
          <c:marker>
            <c:spPr>
              <a:solidFill>
                <a:schemeClr val="accent1">
                  <a:lumMod val="60000"/>
                  <a:lumOff val="40000"/>
                </a:schemeClr>
              </a:solidFill>
              <a:ln w="9525">
                <a:solidFill>
                  <a:schemeClr val="accent1">
                    <a:lumMod val="60000"/>
                    <a:lumOff val="40000"/>
                  </a:schemeClr>
                </a:solidFill>
                <a:prstDash val="solid"/>
              </a:ln>
              <a:effectLst/>
            </c:spPr>
          </c:marker>
          <c:cat>
            <c:strRef>
              <c:f>Sheet1!$E$1:$E$12</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Sheet1!$B$1:$B$12</c:f>
              <c:numCache>
                <c:formatCode>General</c:formatCode>
                <c:ptCount val="12"/>
                <c:pt idx="0">
                  <c:v>0.317</c:v>
                </c:pt>
                <c:pt idx="1">
                  <c:v>0.001</c:v>
                </c:pt>
                <c:pt idx="2">
                  <c:v>0.09</c:v>
                </c:pt>
                <c:pt idx="3">
                  <c:v>0.159</c:v>
                </c:pt>
                <c:pt idx="4">
                  <c:v>0.046</c:v>
                </c:pt>
                <c:pt idx="5">
                  <c:v>0.097</c:v>
                </c:pt>
                <c:pt idx="6">
                  <c:v>0.007</c:v>
                </c:pt>
                <c:pt idx="7">
                  <c:v>0.13</c:v>
                </c:pt>
                <c:pt idx="8">
                  <c:v>0.008</c:v>
                </c:pt>
                <c:pt idx="9">
                  <c:v>0.047</c:v>
                </c:pt>
                <c:pt idx="10">
                  <c:v>0.087</c:v>
                </c:pt>
                <c:pt idx="11">
                  <c:v>0.009</c:v>
                </c:pt>
              </c:numCache>
            </c:numRef>
          </c:val>
        </c:ser>
        <c:marker val="1"/>
        <c:axId val="549038360"/>
        <c:axId val="549042744"/>
      </c:lineChart>
      <c:catAx>
        <c:axId val="549038360"/>
        <c:scaling>
          <c:orientation val="minMax"/>
        </c:scaling>
        <c:axPos val="b"/>
        <c:tickLblPos val="nextTo"/>
        <c:txPr>
          <a:bodyPr/>
          <a:lstStyle/>
          <a:p>
            <a:pPr>
              <a:defRPr sz="1400"/>
            </a:pPr>
            <a:endParaRPr lang="en-US"/>
          </a:p>
        </c:txPr>
        <c:crossAx val="549042744"/>
        <c:crosses val="autoZero"/>
        <c:auto val="1"/>
        <c:lblAlgn val="ctr"/>
        <c:lblOffset val="100"/>
      </c:catAx>
      <c:valAx>
        <c:axId val="549042744"/>
        <c:scaling>
          <c:orientation val="minMax"/>
        </c:scaling>
        <c:axPos val="l"/>
        <c:majorGridlines/>
        <c:numFmt formatCode="General" sourceLinked="1"/>
        <c:tickLblPos val="nextTo"/>
        <c:txPr>
          <a:bodyPr/>
          <a:lstStyle/>
          <a:p>
            <a:pPr>
              <a:defRPr sz="1400"/>
            </a:pPr>
            <a:endParaRPr lang="en-US"/>
          </a:p>
        </c:txPr>
        <c:crossAx val="549038360"/>
        <c:crosses val="autoZero"/>
        <c:crossBetween val="between"/>
      </c:valAx>
    </c:plotArea>
    <c:legend>
      <c:legendPos val="r"/>
      <c:layout/>
      <c:txPr>
        <a:bodyPr/>
        <a:lstStyle/>
        <a:p>
          <a:pPr>
            <a:defRPr sz="1400"/>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lineChart>
        <c:grouping val="standard"/>
        <c:ser>
          <c:idx val="0"/>
          <c:order val="0"/>
          <c:tx>
            <c:v>C1 (107 songs)</c:v>
          </c:tx>
          <c:spPr>
            <a:ln w="38100">
              <a:solidFill>
                <a:schemeClr val="accent2">
                  <a:lumMod val="60000"/>
                  <a:lumOff val="40000"/>
                </a:schemeClr>
              </a:solidFill>
            </a:ln>
            <a:effectLst/>
          </c:spPr>
          <c:marker>
            <c:spPr>
              <a:solidFill>
                <a:schemeClr val="accent2">
                  <a:lumMod val="60000"/>
                  <a:lumOff val="40000"/>
                </a:schemeClr>
              </a:solidFill>
              <a:ln>
                <a:solidFill>
                  <a:schemeClr val="accent2">
                    <a:lumMod val="60000"/>
                    <a:lumOff val="40000"/>
                  </a:schemeClr>
                </a:solidFill>
              </a:ln>
              <a:effectLst/>
            </c:spPr>
          </c:marker>
          <c:cat>
            <c:strRef>
              <c:f>Sheet1!$E$1:$E$12</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Sheet1!$A$1:$A$12</c:f>
              <c:numCache>
                <c:formatCode>General</c:formatCode>
                <c:ptCount val="12"/>
                <c:pt idx="0">
                  <c:v>0.223</c:v>
                </c:pt>
                <c:pt idx="1">
                  <c:v>0.001</c:v>
                </c:pt>
                <c:pt idx="2">
                  <c:v>0.158</c:v>
                </c:pt>
                <c:pt idx="3">
                  <c:v>0.015</c:v>
                </c:pt>
                <c:pt idx="4">
                  <c:v>0.194</c:v>
                </c:pt>
                <c:pt idx="5">
                  <c:v>0.071</c:v>
                </c:pt>
                <c:pt idx="6">
                  <c:v>0.002</c:v>
                </c:pt>
                <c:pt idx="7">
                  <c:v>0.169</c:v>
                </c:pt>
                <c:pt idx="8">
                  <c:v>0.003</c:v>
                </c:pt>
                <c:pt idx="9">
                  <c:v>0.119</c:v>
                </c:pt>
                <c:pt idx="10">
                  <c:v>0.008</c:v>
                </c:pt>
                <c:pt idx="11">
                  <c:v>0.035</c:v>
                </c:pt>
              </c:numCache>
            </c:numRef>
          </c:val>
        </c:ser>
        <c:ser>
          <c:idx val="1"/>
          <c:order val="1"/>
          <c:tx>
            <c:v>C2 (87 songs)</c:v>
          </c:tx>
          <c:spPr>
            <a:ln w="38100">
              <a:solidFill>
                <a:srgbClr val="0000FF"/>
              </a:solidFill>
              <a:prstDash val="solid"/>
            </a:ln>
            <a:effectLst/>
          </c:spPr>
          <c:marker>
            <c:spPr>
              <a:solidFill>
                <a:srgbClr val="0000FF"/>
              </a:solidFill>
              <a:ln w="9525">
                <a:solidFill>
                  <a:srgbClr val="0000FF"/>
                </a:solidFill>
                <a:prstDash val="solid"/>
              </a:ln>
              <a:effectLst/>
            </c:spPr>
          </c:marker>
          <c:cat>
            <c:strRef>
              <c:f>Sheet1!$E$1:$E$12</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Sheet1!$B$1:$B$12</c:f>
              <c:numCache>
                <c:formatCode>General</c:formatCode>
                <c:ptCount val="12"/>
                <c:pt idx="0">
                  <c:v>0.317</c:v>
                </c:pt>
                <c:pt idx="1">
                  <c:v>0.001</c:v>
                </c:pt>
                <c:pt idx="2">
                  <c:v>0.09</c:v>
                </c:pt>
                <c:pt idx="3">
                  <c:v>0.159</c:v>
                </c:pt>
                <c:pt idx="4">
                  <c:v>0.046</c:v>
                </c:pt>
                <c:pt idx="5">
                  <c:v>0.097</c:v>
                </c:pt>
                <c:pt idx="6">
                  <c:v>0.007</c:v>
                </c:pt>
                <c:pt idx="7">
                  <c:v>0.13</c:v>
                </c:pt>
                <c:pt idx="8">
                  <c:v>0.008</c:v>
                </c:pt>
                <c:pt idx="9">
                  <c:v>0.047</c:v>
                </c:pt>
                <c:pt idx="10">
                  <c:v>0.087</c:v>
                </c:pt>
                <c:pt idx="11">
                  <c:v>0.009</c:v>
                </c:pt>
              </c:numCache>
            </c:numRef>
          </c:val>
        </c:ser>
        <c:marker val="1"/>
        <c:axId val="548964472"/>
        <c:axId val="548969512"/>
      </c:lineChart>
      <c:catAx>
        <c:axId val="548964472"/>
        <c:scaling>
          <c:orientation val="minMax"/>
        </c:scaling>
        <c:axPos val="b"/>
        <c:tickLblPos val="nextTo"/>
        <c:txPr>
          <a:bodyPr/>
          <a:lstStyle/>
          <a:p>
            <a:pPr>
              <a:defRPr sz="1400"/>
            </a:pPr>
            <a:endParaRPr lang="en-US"/>
          </a:p>
        </c:txPr>
        <c:crossAx val="548969512"/>
        <c:crosses val="autoZero"/>
        <c:auto val="1"/>
        <c:lblAlgn val="ctr"/>
        <c:lblOffset val="100"/>
      </c:catAx>
      <c:valAx>
        <c:axId val="548969512"/>
        <c:scaling>
          <c:orientation val="minMax"/>
        </c:scaling>
        <c:axPos val="l"/>
        <c:majorGridlines/>
        <c:numFmt formatCode="General" sourceLinked="1"/>
        <c:tickLblPos val="nextTo"/>
        <c:txPr>
          <a:bodyPr/>
          <a:lstStyle/>
          <a:p>
            <a:pPr>
              <a:defRPr sz="1400"/>
            </a:pPr>
            <a:endParaRPr lang="en-US"/>
          </a:p>
        </c:txPr>
        <c:crossAx val="548964472"/>
        <c:crosses val="autoZero"/>
        <c:crossBetween val="between"/>
      </c:valAx>
    </c:plotArea>
    <c:legend>
      <c:legendPos val="r"/>
      <c:layout/>
      <c:txPr>
        <a:bodyPr/>
        <a:lstStyle/>
        <a:p>
          <a:pPr>
            <a:defRPr sz="14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lineChart>
        <c:grouping val="standard"/>
        <c:ser>
          <c:idx val="0"/>
          <c:order val="0"/>
          <c:tx>
            <c:v>C1 (107 songs)</c:v>
          </c:tx>
          <c:spPr>
            <a:ln w="38100">
              <a:solidFill>
                <a:schemeClr val="accent2">
                  <a:lumMod val="60000"/>
                  <a:lumOff val="40000"/>
                </a:schemeClr>
              </a:solidFill>
            </a:ln>
            <a:effectLst/>
          </c:spPr>
          <c:marker>
            <c:spPr>
              <a:solidFill>
                <a:schemeClr val="accent2">
                  <a:lumMod val="60000"/>
                  <a:lumOff val="40000"/>
                </a:schemeClr>
              </a:solidFill>
              <a:ln>
                <a:solidFill>
                  <a:schemeClr val="accent2">
                    <a:lumMod val="60000"/>
                    <a:lumOff val="40000"/>
                  </a:schemeClr>
                </a:solidFill>
              </a:ln>
              <a:effectLst/>
            </c:spPr>
          </c:marker>
          <c:cat>
            <c:strRef>
              <c:f>Sheet1!$E$1:$E$12</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Sheet1!$A$1:$A$12</c:f>
              <c:numCache>
                <c:formatCode>General</c:formatCode>
                <c:ptCount val="12"/>
                <c:pt idx="0">
                  <c:v>0.223</c:v>
                </c:pt>
                <c:pt idx="1">
                  <c:v>0.001</c:v>
                </c:pt>
                <c:pt idx="2">
                  <c:v>0.158</c:v>
                </c:pt>
                <c:pt idx="3">
                  <c:v>0.015</c:v>
                </c:pt>
                <c:pt idx="4">
                  <c:v>0.194</c:v>
                </c:pt>
                <c:pt idx="5">
                  <c:v>0.071</c:v>
                </c:pt>
                <c:pt idx="6">
                  <c:v>0.002</c:v>
                </c:pt>
                <c:pt idx="7">
                  <c:v>0.169</c:v>
                </c:pt>
                <c:pt idx="8">
                  <c:v>0.003</c:v>
                </c:pt>
                <c:pt idx="9">
                  <c:v>0.119</c:v>
                </c:pt>
                <c:pt idx="10">
                  <c:v>0.008</c:v>
                </c:pt>
                <c:pt idx="11">
                  <c:v>0.035</c:v>
                </c:pt>
              </c:numCache>
            </c:numRef>
          </c:val>
        </c:ser>
        <c:ser>
          <c:idx val="1"/>
          <c:order val="1"/>
          <c:tx>
            <c:v>C2 (87 songs)</c:v>
          </c:tx>
          <c:spPr>
            <a:ln w="38100">
              <a:solidFill>
                <a:srgbClr val="0000FF"/>
              </a:solidFill>
              <a:prstDash val="solid"/>
            </a:ln>
            <a:effectLst/>
          </c:spPr>
          <c:marker>
            <c:spPr>
              <a:solidFill>
                <a:srgbClr val="0000FF"/>
              </a:solidFill>
              <a:ln w="9525">
                <a:solidFill>
                  <a:srgbClr val="0000FF"/>
                </a:solidFill>
                <a:prstDash val="solid"/>
              </a:ln>
              <a:effectLst/>
            </c:spPr>
          </c:marker>
          <c:cat>
            <c:strRef>
              <c:f>Sheet1!$E$1:$E$12</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Sheet1!$B$1:$B$12</c:f>
              <c:numCache>
                <c:formatCode>General</c:formatCode>
                <c:ptCount val="12"/>
                <c:pt idx="0">
                  <c:v>0.317</c:v>
                </c:pt>
                <c:pt idx="1">
                  <c:v>0.001</c:v>
                </c:pt>
                <c:pt idx="2">
                  <c:v>0.09</c:v>
                </c:pt>
                <c:pt idx="3">
                  <c:v>0.159</c:v>
                </c:pt>
                <c:pt idx="4">
                  <c:v>0.046</c:v>
                </c:pt>
                <c:pt idx="5">
                  <c:v>0.097</c:v>
                </c:pt>
                <c:pt idx="6">
                  <c:v>0.007</c:v>
                </c:pt>
                <c:pt idx="7">
                  <c:v>0.13</c:v>
                </c:pt>
                <c:pt idx="8">
                  <c:v>0.008</c:v>
                </c:pt>
                <c:pt idx="9">
                  <c:v>0.047</c:v>
                </c:pt>
                <c:pt idx="10">
                  <c:v>0.087</c:v>
                </c:pt>
                <c:pt idx="11">
                  <c:v>0.009</c:v>
                </c:pt>
              </c:numCache>
            </c:numRef>
          </c:val>
        </c:ser>
        <c:marker val="1"/>
        <c:axId val="549105352"/>
        <c:axId val="549110424"/>
      </c:lineChart>
      <c:catAx>
        <c:axId val="549105352"/>
        <c:scaling>
          <c:orientation val="minMax"/>
        </c:scaling>
        <c:axPos val="b"/>
        <c:tickLblPos val="nextTo"/>
        <c:txPr>
          <a:bodyPr/>
          <a:lstStyle/>
          <a:p>
            <a:pPr>
              <a:defRPr sz="1400"/>
            </a:pPr>
            <a:endParaRPr lang="en-US"/>
          </a:p>
        </c:txPr>
        <c:crossAx val="549110424"/>
        <c:crosses val="autoZero"/>
        <c:auto val="1"/>
        <c:lblAlgn val="ctr"/>
        <c:lblOffset val="100"/>
      </c:catAx>
      <c:valAx>
        <c:axId val="549110424"/>
        <c:scaling>
          <c:orientation val="minMax"/>
        </c:scaling>
        <c:axPos val="l"/>
        <c:majorGridlines/>
        <c:numFmt formatCode="General" sourceLinked="1"/>
        <c:tickLblPos val="nextTo"/>
        <c:txPr>
          <a:bodyPr/>
          <a:lstStyle/>
          <a:p>
            <a:pPr>
              <a:defRPr sz="1400"/>
            </a:pPr>
            <a:endParaRPr lang="en-US"/>
          </a:p>
        </c:txPr>
        <c:crossAx val="549105352"/>
        <c:crosses val="autoZero"/>
        <c:crossBetween val="between"/>
      </c:valAx>
    </c:plotArea>
    <c:legend>
      <c:legendPos val="r"/>
      <c:layout/>
      <c:txPr>
        <a:bodyPr/>
        <a:lstStyle/>
        <a:p>
          <a:pPr>
            <a:defRPr sz="140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lineChart>
        <c:grouping val="standard"/>
        <c:ser>
          <c:idx val="0"/>
          <c:order val="0"/>
          <c:tx>
            <c:v>1950-79 (157 songs)</c:v>
          </c:tx>
          <c:spPr>
            <a:ln w="38100">
              <a:solidFill>
                <a:srgbClr val="0000FF"/>
              </a:solidFill>
            </a:ln>
          </c:spPr>
          <c:marker>
            <c:spPr>
              <a:solidFill>
                <a:srgbClr val="0000FF"/>
              </a:solidFill>
              <a:ln>
                <a:solidFill>
                  <a:srgbClr val="0000FF"/>
                </a:solidFill>
              </a:ln>
            </c:spPr>
          </c:marker>
          <c:cat>
            <c:strRef>
              <c:f>Sheet1!$C$2:$C$13</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Sheet1!$A$2:$A$13</c:f>
              <c:numCache>
                <c:formatCode>General</c:formatCode>
                <c:ptCount val="12"/>
                <c:pt idx="0">
                  <c:v>0.266</c:v>
                </c:pt>
                <c:pt idx="1">
                  <c:v>0.001</c:v>
                </c:pt>
                <c:pt idx="2">
                  <c:v>0.125</c:v>
                </c:pt>
                <c:pt idx="3">
                  <c:v>0.081</c:v>
                </c:pt>
                <c:pt idx="4">
                  <c:v>0.127</c:v>
                </c:pt>
                <c:pt idx="5">
                  <c:v>0.083</c:v>
                </c:pt>
                <c:pt idx="6">
                  <c:v>0.005</c:v>
                </c:pt>
                <c:pt idx="7">
                  <c:v>0.151</c:v>
                </c:pt>
                <c:pt idx="8">
                  <c:v>0.005</c:v>
                </c:pt>
                <c:pt idx="9">
                  <c:v>0.092</c:v>
                </c:pt>
                <c:pt idx="10">
                  <c:v>0.041</c:v>
                </c:pt>
                <c:pt idx="11">
                  <c:v>0.024</c:v>
                </c:pt>
              </c:numCache>
            </c:numRef>
          </c:val>
        </c:ser>
        <c:ser>
          <c:idx val="1"/>
          <c:order val="1"/>
          <c:tx>
            <c:v>1980-2009 (66 songs)</c:v>
          </c:tx>
          <c:spPr>
            <a:ln w="38100">
              <a:solidFill>
                <a:srgbClr val="FF0000"/>
              </a:solidFill>
            </a:ln>
          </c:spPr>
          <c:marker>
            <c:spPr>
              <a:solidFill>
                <a:srgbClr val="FF0000"/>
              </a:solidFill>
              <a:ln>
                <a:solidFill>
                  <a:srgbClr val="FF0000"/>
                </a:solidFill>
              </a:ln>
            </c:spPr>
          </c:marker>
          <c:cat>
            <c:strRef>
              <c:f>Sheet1!$C$2:$C$13</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Sheet1!$B$2:$B$13</c:f>
              <c:numCache>
                <c:formatCode>General</c:formatCode>
                <c:ptCount val="12"/>
                <c:pt idx="0">
                  <c:v>0.269</c:v>
                </c:pt>
                <c:pt idx="1">
                  <c:v>0.005</c:v>
                </c:pt>
                <c:pt idx="2">
                  <c:v>0.118</c:v>
                </c:pt>
                <c:pt idx="3">
                  <c:v>0.067</c:v>
                </c:pt>
                <c:pt idx="4">
                  <c:v>0.115</c:v>
                </c:pt>
                <c:pt idx="5">
                  <c:v>0.085</c:v>
                </c:pt>
                <c:pt idx="6">
                  <c:v>0.001</c:v>
                </c:pt>
                <c:pt idx="7">
                  <c:v>0.177</c:v>
                </c:pt>
                <c:pt idx="8">
                  <c:v>0.014</c:v>
                </c:pt>
                <c:pt idx="9">
                  <c:v>0.07</c:v>
                </c:pt>
                <c:pt idx="10">
                  <c:v>0.054</c:v>
                </c:pt>
                <c:pt idx="11">
                  <c:v>0.024</c:v>
                </c:pt>
              </c:numCache>
            </c:numRef>
          </c:val>
        </c:ser>
        <c:marker val="1"/>
        <c:axId val="548798728"/>
        <c:axId val="549243064"/>
      </c:lineChart>
      <c:catAx>
        <c:axId val="548798728"/>
        <c:scaling>
          <c:orientation val="minMax"/>
        </c:scaling>
        <c:axPos val="b"/>
        <c:tickLblPos val="nextTo"/>
        <c:txPr>
          <a:bodyPr/>
          <a:lstStyle/>
          <a:p>
            <a:pPr>
              <a:defRPr sz="1400"/>
            </a:pPr>
            <a:endParaRPr lang="en-US"/>
          </a:p>
        </c:txPr>
        <c:crossAx val="549243064"/>
        <c:crosses val="autoZero"/>
        <c:auto val="1"/>
        <c:lblAlgn val="ctr"/>
        <c:lblOffset val="100"/>
      </c:catAx>
      <c:valAx>
        <c:axId val="549243064"/>
        <c:scaling>
          <c:orientation val="minMax"/>
        </c:scaling>
        <c:axPos val="l"/>
        <c:majorGridlines>
          <c:spPr>
            <a:ln w="12700"/>
          </c:spPr>
        </c:majorGridlines>
        <c:numFmt formatCode="General" sourceLinked="1"/>
        <c:tickLblPos val="nextTo"/>
        <c:crossAx val="548798728"/>
        <c:crosses val="autoZero"/>
        <c:crossBetween val="between"/>
      </c:valAx>
    </c:plotArea>
    <c:legend>
      <c:legendPos val="r"/>
      <c:layout/>
      <c:txPr>
        <a:bodyPr/>
        <a:lstStyle/>
        <a:p>
          <a:pPr>
            <a:defRPr sz="14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lineChart>
        <c:grouping val="standard"/>
        <c:ser>
          <c:idx val="0"/>
          <c:order val="0"/>
          <c:tx>
            <c:v>1950-79 (99 songs)</c:v>
          </c:tx>
          <c:spPr>
            <a:ln w="38100"/>
          </c:spPr>
          <c:cat>
            <c:strRef>
              <c:f>Sheet1!$E$18:$E$29</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Sheet1!$A$18:$A$29</c:f>
              <c:numCache>
                <c:formatCode>General</c:formatCode>
                <c:ptCount val="12"/>
                <c:pt idx="0">
                  <c:v>0.231</c:v>
                </c:pt>
                <c:pt idx="1">
                  <c:v>0.001</c:v>
                </c:pt>
                <c:pt idx="2">
                  <c:v>0.148</c:v>
                </c:pt>
                <c:pt idx="3">
                  <c:v>0.022</c:v>
                </c:pt>
                <c:pt idx="4">
                  <c:v>0.182</c:v>
                </c:pt>
                <c:pt idx="5">
                  <c:v>0.077</c:v>
                </c:pt>
                <c:pt idx="6">
                  <c:v>0.003</c:v>
                </c:pt>
                <c:pt idx="7">
                  <c:v>0.17</c:v>
                </c:pt>
                <c:pt idx="8">
                  <c:v>0.004</c:v>
                </c:pt>
                <c:pt idx="9">
                  <c:v>0.114</c:v>
                </c:pt>
                <c:pt idx="10">
                  <c:v>0.016</c:v>
                </c:pt>
                <c:pt idx="11">
                  <c:v>0.033</c:v>
                </c:pt>
              </c:numCache>
            </c:numRef>
          </c:val>
        </c:ser>
        <c:ser>
          <c:idx val="1"/>
          <c:order val="1"/>
          <c:tx>
            <c:v>1980-2009 (41 songs)</c:v>
          </c:tx>
          <c:spPr>
            <a:ln w="38100"/>
          </c:spPr>
          <c:cat>
            <c:strRef>
              <c:f>Sheet1!$E$18:$E$29</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Sheet1!$B$18:$B$29</c:f>
              <c:numCache>
                <c:formatCode>General</c:formatCode>
                <c:ptCount val="12"/>
                <c:pt idx="0">
                  <c:v>0.263</c:v>
                </c:pt>
                <c:pt idx="1">
                  <c:v>0.0</c:v>
                </c:pt>
                <c:pt idx="2">
                  <c:v>0.147</c:v>
                </c:pt>
                <c:pt idx="3">
                  <c:v>0.012</c:v>
                </c:pt>
                <c:pt idx="4">
                  <c:v>0.18</c:v>
                </c:pt>
                <c:pt idx="5">
                  <c:v>0.076</c:v>
                </c:pt>
                <c:pt idx="6">
                  <c:v>0.0</c:v>
                </c:pt>
                <c:pt idx="7">
                  <c:v>0.162</c:v>
                </c:pt>
                <c:pt idx="8">
                  <c:v>0.001</c:v>
                </c:pt>
                <c:pt idx="9">
                  <c:v>0.109</c:v>
                </c:pt>
                <c:pt idx="10">
                  <c:v>0.023</c:v>
                </c:pt>
                <c:pt idx="11">
                  <c:v>0.029</c:v>
                </c:pt>
              </c:numCache>
            </c:numRef>
          </c:val>
        </c:ser>
        <c:marker val="1"/>
        <c:axId val="549212008"/>
        <c:axId val="549215224"/>
      </c:lineChart>
      <c:catAx>
        <c:axId val="549212008"/>
        <c:scaling>
          <c:orientation val="minMax"/>
        </c:scaling>
        <c:axPos val="b"/>
        <c:tickLblPos val="nextTo"/>
        <c:txPr>
          <a:bodyPr/>
          <a:lstStyle/>
          <a:p>
            <a:pPr>
              <a:defRPr sz="1400"/>
            </a:pPr>
            <a:endParaRPr lang="en-US"/>
          </a:p>
        </c:txPr>
        <c:crossAx val="549215224"/>
        <c:crosses val="autoZero"/>
        <c:auto val="1"/>
        <c:lblAlgn val="ctr"/>
        <c:lblOffset val="100"/>
      </c:catAx>
      <c:valAx>
        <c:axId val="549215224"/>
        <c:scaling>
          <c:orientation val="minMax"/>
        </c:scaling>
        <c:axPos val="l"/>
        <c:majorGridlines/>
        <c:numFmt formatCode="General" sourceLinked="1"/>
        <c:tickLblPos val="nextTo"/>
        <c:crossAx val="549212008"/>
        <c:crosses val="autoZero"/>
        <c:crossBetween val="between"/>
      </c:valAx>
    </c:plotArea>
    <c:legend>
      <c:legendPos val="r"/>
      <c:layout/>
      <c:txPr>
        <a:bodyPr/>
        <a:lstStyle/>
        <a:p>
          <a:pPr>
            <a:defRPr sz="1400"/>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lineChart>
        <c:grouping val="standard"/>
        <c:ser>
          <c:idx val="0"/>
          <c:order val="0"/>
          <c:tx>
            <c:v>1950-79 (58 songs)</c:v>
          </c:tx>
          <c:spPr>
            <a:ln w="38100"/>
          </c:spPr>
          <c:cat>
            <c:strRef>
              <c:f>Sheet1!$E$18:$E$29</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Sheet1!$C$18:$C$29</c:f>
              <c:numCache>
                <c:formatCode>General</c:formatCode>
                <c:ptCount val="12"/>
                <c:pt idx="0">
                  <c:v>0.323</c:v>
                </c:pt>
                <c:pt idx="1">
                  <c:v>0.001</c:v>
                </c:pt>
                <c:pt idx="2">
                  <c:v>0.081</c:v>
                </c:pt>
                <c:pt idx="3">
                  <c:v>0.178</c:v>
                </c:pt>
                <c:pt idx="4">
                  <c:v>0.031</c:v>
                </c:pt>
                <c:pt idx="5">
                  <c:v>0.091</c:v>
                </c:pt>
                <c:pt idx="6">
                  <c:v>0.008</c:v>
                </c:pt>
                <c:pt idx="7">
                  <c:v>0.128</c:v>
                </c:pt>
                <c:pt idx="8">
                  <c:v>0.008</c:v>
                </c:pt>
                <c:pt idx="9">
                  <c:v>0.051</c:v>
                </c:pt>
                <c:pt idx="10">
                  <c:v>0.088</c:v>
                </c:pt>
                <c:pt idx="11">
                  <c:v>0.012</c:v>
                </c:pt>
              </c:numCache>
            </c:numRef>
          </c:val>
        </c:ser>
        <c:ser>
          <c:idx val="1"/>
          <c:order val="1"/>
          <c:tx>
            <c:v>1980-2009 (25 songs)</c:v>
          </c:tx>
          <c:spPr>
            <a:ln w="38100"/>
          </c:spPr>
          <c:marker>
            <c:symbol val="square"/>
            <c:size val="6"/>
          </c:marker>
          <c:cat>
            <c:strRef>
              <c:f>Sheet1!$E$18:$E$29</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Sheet1!$D$18:$D$29</c:f>
              <c:numCache>
                <c:formatCode>General</c:formatCode>
                <c:ptCount val="12"/>
                <c:pt idx="0">
                  <c:v>0.283</c:v>
                </c:pt>
                <c:pt idx="1">
                  <c:v>0.013</c:v>
                </c:pt>
                <c:pt idx="2">
                  <c:v>0.076</c:v>
                </c:pt>
                <c:pt idx="3">
                  <c:v>0.161</c:v>
                </c:pt>
                <c:pt idx="4">
                  <c:v>0.013</c:v>
                </c:pt>
                <c:pt idx="5">
                  <c:v>0.103</c:v>
                </c:pt>
                <c:pt idx="6">
                  <c:v>0.003</c:v>
                </c:pt>
                <c:pt idx="7">
                  <c:v>0.185</c:v>
                </c:pt>
                <c:pt idx="8">
                  <c:v>0.031</c:v>
                </c:pt>
                <c:pt idx="9">
                  <c:v>0.01</c:v>
                </c:pt>
                <c:pt idx="10">
                  <c:v>0.105</c:v>
                </c:pt>
                <c:pt idx="11">
                  <c:v>0.016</c:v>
                </c:pt>
              </c:numCache>
            </c:numRef>
          </c:val>
        </c:ser>
        <c:marker val="1"/>
        <c:axId val="549158488"/>
        <c:axId val="549161704"/>
      </c:lineChart>
      <c:catAx>
        <c:axId val="549158488"/>
        <c:scaling>
          <c:orientation val="minMax"/>
        </c:scaling>
        <c:axPos val="b"/>
        <c:tickLblPos val="nextTo"/>
        <c:txPr>
          <a:bodyPr/>
          <a:lstStyle/>
          <a:p>
            <a:pPr>
              <a:defRPr sz="1400"/>
            </a:pPr>
            <a:endParaRPr lang="en-US"/>
          </a:p>
        </c:txPr>
        <c:crossAx val="549161704"/>
        <c:crosses val="autoZero"/>
        <c:auto val="1"/>
        <c:lblAlgn val="ctr"/>
        <c:lblOffset val="100"/>
      </c:catAx>
      <c:valAx>
        <c:axId val="549161704"/>
        <c:scaling>
          <c:orientation val="minMax"/>
        </c:scaling>
        <c:axPos val="l"/>
        <c:majorGridlines/>
        <c:numFmt formatCode="General" sourceLinked="1"/>
        <c:tickLblPos val="nextTo"/>
        <c:crossAx val="549158488"/>
        <c:crosses val="autoZero"/>
        <c:crossBetween val="between"/>
      </c:valAx>
    </c:plotArea>
    <c:legend>
      <c:legendPos val="r"/>
      <c:layout/>
      <c:txPr>
        <a:bodyPr/>
        <a:lstStyle/>
        <a:p>
          <a:pPr>
            <a:defRPr sz="1400"/>
          </a:pPr>
          <a:endParaRPr lang="en-US"/>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lineChart>
        <c:grouping val="standard"/>
        <c:ser>
          <c:idx val="0"/>
          <c:order val="0"/>
          <c:tx>
            <c:v>1950-79 (58 songs)</c:v>
          </c:tx>
          <c:spPr>
            <a:ln w="38100"/>
          </c:spPr>
          <c:cat>
            <c:strRef>
              <c:f>Sheet1!$E$18:$E$29</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Sheet1!$C$18:$C$29</c:f>
              <c:numCache>
                <c:formatCode>General</c:formatCode>
                <c:ptCount val="12"/>
                <c:pt idx="0">
                  <c:v>0.323</c:v>
                </c:pt>
                <c:pt idx="1">
                  <c:v>0.001</c:v>
                </c:pt>
                <c:pt idx="2">
                  <c:v>0.081</c:v>
                </c:pt>
                <c:pt idx="3">
                  <c:v>0.178</c:v>
                </c:pt>
                <c:pt idx="4">
                  <c:v>0.031</c:v>
                </c:pt>
                <c:pt idx="5">
                  <c:v>0.091</c:v>
                </c:pt>
                <c:pt idx="6">
                  <c:v>0.008</c:v>
                </c:pt>
                <c:pt idx="7">
                  <c:v>0.128</c:v>
                </c:pt>
                <c:pt idx="8">
                  <c:v>0.008</c:v>
                </c:pt>
                <c:pt idx="9">
                  <c:v>0.051</c:v>
                </c:pt>
                <c:pt idx="10">
                  <c:v>0.088</c:v>
                </c:pt>
                <c:pt idx="11">
                  <c:v>0.012</c:v>
                </c:pt>
              </c:numCache>
            </c:numRef>
          </c:val>
        </c:ser>
        <c:ser>
          <c:idx val="1"/>
          <c:order val="1"/>
          <c:tx>
            <c:v>1980-2009 (25 songs)</c:v>
          </c:tx>
          <c:spPr>
            <a:ln w="38100"/>
          </c:spPr>
          <c:marker>
            <c:symbol val="square"/>
            <c:size val="6"/>
          </c:marker>
          <c:cat>
            <c:strRef>
              <c:f>Sheet1!$E$18:$E$29</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Sheet1!$D$18:$D$29</c:f>
              <c:numCache>
                <c:formatCode>General</c:formatCode>
                <c:ptCount val="12"/>
                <c:pt idx="0">
                  <c:v>0.283</c:v>
                </c:pt>
                <c:pt idx="1">
                  <c:v>0.013</c:v>
                </c:pt>
                <c:pt idx="2">
                  <c:v>0.076</c:v>
                </c:pt>
                <c:pt idx="3">
                  <c:v>0.161</c:v>
                </c:pt>
                <c:pt idx="4">
                  <c:v>0.013</c:v>
                </c:pt>
                <c:pt idx="5">
                  <c:v>0.103</c:v>
                </c:pt>
                <c:pt idx="6">
                  <c:v>0.003</c:v>
                </c:pt>
                <c:pt idx="7">
                  <c:v>0.185</c:v>
                </c:pt>
                <c:pt idx="8">
                  <c:v>0.031</c:v>
                </c:pt>
                <c:pt idx="9">
                  <c:v>0.01</c:v>
                </c:pt>
                <c:pt idx="10">
                  <c:v>0.105</c:v>
                </c:pt>
                <c:pt idx="11">
                  <c:v>0.016</c:v>
                </c:pt>
              </c:numCache>
            </c:numRef>
          </c:val>
        </c:ser>
        <c:marker val="1"/>
        <c:axId val="549423000"/>
        <c:axId val="549426216"/>
      </c:lineChart>
      <c:catAx>
        <c:axId val="549423000"/>
        <c:scaling>
          <c:orientation val="minMax"/>
        </c:scaling>
        <c:axPos val="b"/>
        <c:tickLblPos val="nextTo"/>
        <c:txPr>
          <a:bodyPr/>
          <a:lstStyle/>
          <a:p>
            <a:pPr>
              <a:defRPr sz="1400"/>
            </a:pPr>
            <a:endParaRPr lang="en-US"/>
          </a:p>
        </c:txPr>
        <c:crossAx val="549426216"/>
        <c:crosses val="autoZero"/>
        <c:auto val="1"/>
        <c:lblAlgn val="ctr"/>
        <c:lblOffset val="100"/>
      </c:catAx>
      <c:valAx>
        <c:axId val="549426216"/>
        <c:scaling>
          <c:orientation val="minMax"/>
        </c:scaling>
        <c:axPos val="l"/>
        <c:majorGridlines/>
        <c:numFmt formatCode="General" sourceLinked="1"/>
        <c:tickLblPos val="nextTo"/>
        <c:crossAx val="549423000"/>
        <c:crosses val="autoZero"/>
        <c:crossBetween val="between"/>
      </c:valAx>
    </c:plotArea>
    <c:legend>
      <c:legendPos val="r"/>
      <c:layout/>
      <c:txPr>
        <a:bodyPr/>
        <a:lstStyle/>
        <a:p>
          <a:pPr>
            <a:defRPr sz="1400"/>
          </a:pPr>
          <a:endParaRPr lang="en-US"/>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lineChart>
        <c:grouping val="standard"/>
        <c:ser>
          <c:idx val="0"/>
          <c:order val="0"/>
          <c:tx>
            <c:v>1950-79 (58 songs)</c:v>
          </c:tx>
          <c:spPr>
            <a:ln w="38100">
              <a:solidFill>
                <a:schemeClr val="tx2">
                  <a:lumMod val="40000"/>
                  <a:lumOff val="60000"/>
                </a:schemeClr>
              </a:solidFill>
            </a:ln>
          </c:spPr>
          <c:marker>
            <c:spPr>
              <a:solidFill>
                <a:schemeClr val="tx2">
                  <a:lumMod val="40000"/>
                  <a:lumOff val="60000"/>
                </a:schemeClr>
              </a:solidFill>
              <a:ln>
                <a:solidFill>
                  <a:schemeClr val="tx2">
                    <a:lumMod val="40000"/>
                    <a:lumOff val="60000"/>
                  </a:schemeClr>
                </a:solidFill>
              </a:ln>
            </c:spPr>
          </c:marker>
          <c:cat>
            <c:strRef>
              <c:f>Sheet1!$E$18:$E$29</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Sheet1!$C$18:$C$29</c:f>
              <c:numCache>
                <c:formatCode>General</c:formatCode>
                <c:ptCount val="12"/>
                <c:pt idx="0">
                  <c:v>0.323</c:v>
                </c:pt>
                <c:pt idx="1">
                  <c:v>0.001</c:v>
                </c:pt>
                <c:pt idx="2">
                  <c:v>0.081</c:v>
                </c:pt>
                <c:pt idx="3">
                  <c:v>0.178</c:v>
                </c:pt>
                <c:pt idx="4">
                  <c:v>0.031</c:v>
                </c:pt>
                <c:pt idx="5">
                  <c:v>0.091</c:v>
                </c:pt>
                <c:pt idx="6">
                  <c:v>0.008</c:v>
                </c:pt>
                <c:pt idx="7">
                  <c:v>0.128</c:v>
                </c:pt>
                <c:pt idx="8">
                  <c:v>0.008</c:v>
                </c:pt>
                <c:pt idx="9">
                  <c:v>0.051</c:v>
                </c:pt>
                <c:pt idx="10">
                  <c:v>0.088</c:v>
                </c:pt>
                <c:pt idx="11">
                  <c:v>0.012</c:v>
                </c:pt>
              </c:numCache>
            </c:numRef>
          </c:val>
        </c:ser>
        <c:ser>
          <c:idx val="1"/>
          <c:order val="1"/>
          <c:tx>
            <c:v>1980-2009 (25 songs)</c:v>
          </c:tx>
          <c:spPr>
            <a:ln w="38100"/>
          </c:spPr>
          <c:marker>
            <c:symbol val="square"/>
            <c:size val="6"/>
          </c:marker>
          <c:cat>
            <c:strRef>
              <c:f>Sheet1!$E$18:$E$29</c:f>
              <c:strCache>
                <c:ptCount val="12"/>
                <c:pt idx="0">
                  <c:v>1</c:v>
                </c:pt>
                <c:pt idx="1">
                  <c:v>b2</c:v>
                </c:pt>
                <c:pt idx="2">
                  <c:v>2</c:v>
                </c:pt>
                <c:pt idx="3">
                  <c:v>b3</c:v>
                </c:pt>
                <c:pt idx="4">
                  <c:v>3</c:v>
                </c:pt>
                <c:pt idx="5">
                  <c:v>4</c:v>
                </c:pt>
                <c:pt idx="6">
                  <c:v>#4</c:v>
                </c:pt>
                <c:pt idx="7">
                  <c:v>5</c:v>
                </c:pt>
                <c:pt idx="8">
                  <c:v>b6</c:v>
                </c:pt>
                <c:pt idx="9">
                  <c:v>6</c:v>
                </c:pt>
                <c:pt idx="10">
                  <c:v>b7</c:v>
                </c:pt>
                <c:pt idx="11">
                  <c:v>7</c:v>
                </c:pt>
              </c:strCache>
            </c:strRef>
          </c:cat>
          <c:val>
            <c:numRef>
              <c:f>Sheet1!$D$18:$D$29</c:f>
              <c:numCache>
                <c:formatCode>General</c:formatCode>
                <c:ptCount val="12"/>
                <c:pt idx="0">
                  <c:v>0.283</c:v>
                </c:pt>
                <c:pt idx="1">
                  <c:v>0.013</c:v>
                </c:pt>
                <c:pt idx="2">
                  <c:v>0.076</c:v>
                </c:pt>
                <c:pt idx="3">
                  <c:v>0.161</c:v>
                </c:pt>
                <c:pt idx="4">
                  <c:v>0.013</c:v>
                </c:pt>
                <c:pt idx="5">
                  <c:v>0.103</c:v>
                </c:pt>
                <c:pt idx="6">
                  <c:v>0.003</c:v>
                </c:pt>
                <c:pt idx="7">
                  <c:v>0.185</c:v>
                </c:pt>
                <c:pt idx="8">
                  <c:v>0.031</c:v>
                </c:pt>
                <c:pt idx="9">
                  <c:v>0.01</c:v>
                </c:pt>
                <c:pt idx="10">
                  <c:v>0.105</c:v>
                </c:pt>
                <c:pt idx="11">
                  <c:v>0.016</c:v>
                </c:pt>
              </c:numCache>
            </c:numRef>
          </c:val>
        </c:ser>
        <c:marker val="1"/>
        <c:axId val="549232456"/>
        <c:axId val="549398472"/>
      </c:lineChart>
      <c:catAx>
        <c:axId val="549232456"/>
        <c:scaling>
          <c:orientation val="minMax"/>
        </c:scaling>
        <c:axPos val="b"/>
        <c:tickLblPos val="nextTo"/>
        <c:txPr>
          <a:bodyPr/>
          <a:lstStyle/>
          <a:p>
            <a:pPr>
              <a:defRPr sz="1400"/>
            </a:pPr>
            <a:endParaRPr lang="en-US"/>
          </a:p>
        </c:txPr>
        <c:crossAx val="549398472"/>
        <c:crosses val="autoZero"/>
        <c:auto val="1"/>
        <c:lblAlgn val="ctr"/>
        <c:lblOffset val="100"/>
      </c:catAx>
      <c:valAx>
        <c:axId val="549398472"/>
        <c:scaling>
          <c:orientation val="minMax"/>
        </c:scaling>
        <c:axPos val="l"/>
        <c:majorGridlines/>
        <c:numFmt formatCode="General" sourceLinked="1"/>
        <c:tickLblPos val="nextTo"/>
        <c:crossAx val="549232456"/>
        <c:crosses val="autoZero"/>
        <c:crossBetween val="between"/>
      </c:valAx>
    </c:plotArea>
    <c:legend>
      <c:legendPos val="r"/>
      <c:layout/>
      <c:txPr>
        <a:bodyPr/>
        <a:lstStyle/>
        <a:p>
          <a:pPr>
            <a:defRPr sz="1400"/>
          </a:pPr>
          <a:endParaRPr lang="en-US"/>
        </a:p>
      </c:txPr>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73B6D03-65E7-364D-AA5F-B2CB7CAB7948}" type="datetimeFigureOut">
              <a:rPr/>
              <a:pPr/>
              <a:t>4/15/14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6AE438-C3D8-4C4A-A966-EF9E512B74AD}" type="slidenum">
              <a: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516A65-200B-F34B-932E-FD919A6D8618}" type="datetimeFigureOut">
              <a:rPr/>
              <a:pPr/>
              <a:t>2/18/12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34D892-4925-AF44-87F1-0FA5AF4F090F}" type="slidenum">
              <a:rPr/>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34D892-4925-AF44-87F1-0FA5AF4F090F}" type="slidenum">
              <a:rPr lang="en-US"/>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34D892-4925-AF44-87F1-0FA5AF4F090F}" type="slidenum">
              <a:rPr lang="en-US"/>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34D892-4925-AF44-87F1-0FA5AF4F090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10/19/10</a:t>
            </a:r>
          </a:p>
        </p:txBody>
      </p:sp>
      <p:sp>
        <p:nvSpPr>
          <p:cNvPr id="5" name="Footer Placeholder 4"/>
          <p:cNvSpPr>
            <a:spLocks noGrp="1"/>
          </p:cNvSpPr>
          <p:nvPr>
            <p:ph type="ftr" sz="quarter" idx="11"/>
          </p:nvPr>
        </p:nvSpPr>
        <p:spPr/>
        <p:txBody>
          <a:bodyPr/>
          <a:lstStyle/>
          <a:p>
            <a:r>
              <a:rPr lang="en-US"/>
              <a:t>Computational Models of Music</a:t>
            </a:r>
          </a:p>
        </p:txBody>
      </p:sp>
      <p:sp>
        <p:nvSpPr>
          <p:cNvPr id="6" name="Slide Number Placeholder 5"/>
          <p:cNvSpPr>
            <a:spLocks noGrp="1"/>
          </p:cNvSpPr>
          <p:nvPr>
            <p:ph type="sldNum" sz="quarter" idx="12"/>
          </p:nvPr>
        </p:nvSpPr>
        <p:spPr/>
        <p:txBody>
          <a:bodyPr/>
          <a:lstStyle/>
          <a:p>
            <a:fld id="{E386E389-7193-9546-AA67-97765F1BDDCC}" type="slidenum">
              <a: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10/19/10</a:t>
            </a:r>
          </a:p>
        </p:txBody>
      </p:sp>
      <p:sp>
        <p:nvSpPr>
          <p:cNvPr id="5" name="Footer Placeholder 4"/>
          <p:cNvSpPr>
            <a:spLocks noGrp="1"/>
          </p:cNvSpPr>
          <p:nvPr>
            <p:ph type="ftr" sz="quarter" idx="11"/>
          </p:nvPr>
        </p:nvSpPr>
        <p:spPr/>
        <p:txBody>
          <a:bodyPr/>
          <a:lstStyle/>
          <a:p>
            <a:r>
              <a:rPr lang="en-US"/>
              <a:t>Computational Models of Music</a:t>
            </a:r>
          </a:p>
        </p:txBody>
      </p:sp>
      <p:sp>
        <p:nvSpPr>
          <p:cNvPr id="6" name="Slide Number Placeholder 5"/>
          <p:cNvSpPr>
            <a:spLocks noGrp="1"/>
          </p:cNvSpPr>
          <p:nvPr>
            <p:ph type="sldNum" sz="quarter" idx="12"/>
          </p:nvPr>
        </p:nvSpPr>
        <p:spPr/>
        <p:txBody>
          <a:bodyPr/>
          <a:lstStyle/>
          <a:p>
            <a:fld id="{E386E389-7193-9546-AA67-97765F1BDDCC}" type="slidenum">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10/19/10</a:t>
            </a:r>
          </a:p>
        </p:txBody>
      </p:sp>
      <p:sp>
        <p:nvSpPr>
          <p:cNvPr id="5" name="Footer Placeholder 4"/>
          <p:cNvSpPr>
            <a:spLocks noGrp="1"/>
          </p:cNvSpPr>
          <p:nvPr>
            <p:ph type="ftr" sz="quarter" idx="11"/>
          </p:nvPr>
        </p:nvSpPr>
        <p:spPr/>
        <p:txBody>
          <a:bodyPr/>
          <a:lstStyle/>
          <a:p>
            <a:r>
              <a:rPr lang="en-US"/>
              <a:t>Computational Models of Music</a:t>
            </a:r>
          </a:p>
        </p:txBody>
      </p:sp>
      <p:sp>
        <p:nvSpPr>
          <p:cNvPr id="6" name="Slide Number Placeholder 5"/>
          <p:cNvSpPr>
            <a:spLocks noGrp="1"/>
          </p:cNvSpPr>
          <p:nvPr>
            <p:ph type="sldNum" sz="quarter" idx="12"/>
          </p:nvPr>
        </p:nvSpPr>
        <p:spPr/>
        <p:txBody>
          <a:bodyPr/>
          <a:lstStyle/>
          <a:p>
            <a:fld id="{E386E389-7193-9546-AA67-97765F1BDDCC}" type="slidenum">
              <a: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10/19/10</a:t>
            </a:r>
          </a:p>
        </p:txBody>
      </p:sp>
      <p:sp>
        <p:nvSpPr>
          <p:cNvPr id="5" name="Footer Placeholder 4"/>
          <p:cNvSpPr>
            <a:spLocks noGrp="1"/>
          </p:cNvSpPr>
          <p:nvPr>
            <p:ph type="ftr" sz="quarter" idx="11"/>
          </p:nvPr>
        </p:nvSpPr>
        <p:spPr/>
        <p:txBody>
          <a:bodyPr/>
          <a:lstStyle/>
          <a:p>
            <a:r>
              <a:rPr lang="en-US"/>
              <a:t>Computational Models of Music</a:t>
            </a:r>
          </a:p>
        </p:txBody>
      </p:sp>
      <p:sp>
        <p:nvSpPr>
          <p:cNvPr id="6" name="Slide Number Placeholder 5"/>
          <p:cNvSpPr>
            <a:spLocks noGrp="1"/>
          </p:cNvSpPr>
          <p:nvPr>
            <p:ph type="sldNum" sz="quarter" idx="12"/>
          </p:nvPr>
        </p:nvSpPr>
        <p:spPr/>
        <p:txBody>
          <a:bodyPr/>
          <a:lstStyle/>
          <a:p>
            <a:fld id="{E386E389-7193-9546-AA67-97765F1BDDCC}" type="slidenum">
              <a: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10/19/10</a:t>
            </a:r>
          </a:p>
        </p:txBody>
      </p:sp>
      <p:sp>
        <p:nvSpPr>
          <p:cNvPr id="5" name="Footer Placeholder 4"/>
          <p:cNvSpPr>
            <a:spLocks noGrp="1"/>
          </p:cNvSpPr>
          <p:nvPr>
            <p:ph type="ftr" sz="quarter" idx="11"/>
          </p:nvPr>
        </p:nvSpPr>
        <p:spPr/>
        <p:txBody>
          <a:bodyPr/>
          <a:lstStyle/>
          <a:p>
            <a:r>
              <a:rPr lang="en-US"/>
              <a:t>Computational Models of Music</a:t>
            </a:r>
          </a:p>
        </p:txBody>
      </p:sp>
      <p:sp>
        <p:nvSpPr>
          <p:cNvPr id="6" name="Slide Number Placeholder 5"/>
          <p:cNvSpPr>
            <a:spLocks noGrp="1"/>
          </p:cNvSpPr>
          <p:nvPr>
            <p:ph type="sldNum" sz="quarter" idx="12"/>
          </p:nvPr>
        </p:nvSpPr>
        <p:spPr/>
        <p:txBody>
          <a:bodyPr/>
          <a:lstStyle/>
          <a:p>
            <a:fld id="{E386E389-7193-9546-AA67-97765F1BDDCC}" type="slidenum">
              <a: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10/19/10</a:t>
            </a:r>
          </a:p>
        </p:txBody>
      </p:sp>
      <p:sp>
        <p:nvSpPr>
          <p:cNvPr id="6" name="Footer Placeholder 5"/>
          <p:cNvSpPr>
            <a:spLocks noGrp="1"/>
          </p:cNvSpPr>
          <p:nvPr>
            <p:ph type="ftr" sz="quarter" idx="11"/>
          </p:nvPr>
        </p:nvSpPr>
        <p:spPr/>
        <p:txBody>
          <a:bodyPr/>
          <a:lstStyle/>
          <a:p>
            <a:r>
              <a:rPr lang="en-US"/>
              <a:t>Computational Models of Music</a:t>
            </a:r>
          </a:p>
        </p:txBody>
      </p:sp>
      <p:sp>
        <p:nvSpPr>
          <p:cNvPr id="7" name="Slide Number Placeholder 6"/>
          <p:cNvSpPr>
            <a:spLocks noGrp="1"/>
          </p:cNvSpPr>
          <p:nvPr>
            <p:ph type="sldNum" sz="quarter" idx="12"/>
          </p:nvPr>
        </p:nvSpPr>
        <p:spPr/>
        <p:txBody>
          <a:bodyPr/>
          <a:lstStyle/>
          <a:p>
            <a:fld id="{E386E389-7193-9546-AA67-97765F1BDDCC}" type="slidenum">
              <a: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10/19/10</a:t>
            </a:r>
          </a:p>
        </p:txBody>
      </p:sp>
      <p:sp>
        <p:nvSpPr>
          <p:cNvPr id="8" name="Footer Placeholder 7"/>
          <p:cNvSpPr>
            <a:spLocks noGrp="1"/>
          </p:cNvSpPr>
          <p:nvPr>
            <p:ph type="ftr" sz="quarter" idx="11"/>
          </p:nvPr>
        </p:nvSpPr>
        <p:spPr/>
        <p:txBody>
          <a:bodyPr/>
          <a:lstStyle/>
          <a:p>
            <a:r>
              <a:rPr lang="en-US"/>
              <a:t>Computational Models of Music</a:t>
            </a:r>
          </a:p>
        </p:txBody>
      </p:sp>
      <p:sp>
        <p:nvSpPr>
          <p:cNvPr id="9" name="Slide Number Placeholder 8"/>
          <p:cNvSpPr>
            <a:spLocks noGrp="1"/>
          </p:cNvSpPr>
          <p:nvPr>
            <p:ph type="sldNum" sz="quarter" idx="12"/>
          </p:nvPr>
        </p:nvSpPr>
        <p:spPr/>
        <p:txBody>
          <a:bodyPr/>
          <a:lstStyle/>
          <a:p>
            <a:fld id="{E386E389-7193-9546-AA67-97765F1BDDCC}" type="slidenum">
              <a: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10/19/10</a:t>
            </a:r>
          </a:p>
        </p:txBody>
      </p:sp>
      <p:sp>
        <p:nvSpPr>
          <p:cNvPr id="4" name="Footer Placeholder 3"/>
          <p:cNvSpPr>
            <a:spLocks noGrp="1"/>
          </p:cNvSpPr>
          <p:nvPr>
            <p:ph type="ftr" sz="quarter" idx="11"/>
          </p:nvPr>
        </p:nvSpPr>
        <p:spPr/>
        <p:txBody>
          <a:bodyPr/>
          <a:lstStyle/>
          <a:p>
            <a:r>
              <a:rPr lang="en-US"/>
              <a:t>Computational Models of Music</a:t>
            </a:r>
          </a:p>
        </p:txBody>
      </p:sp>
      <p:sp>
        <p:nvSpPr>
          <p:cNvPr id="5" name="Slide Number Placeholder 4"/>
          <p:cNvSpPr>
            <a:spLocks noGrp="1"/>
          </p:cNvSpPr>
          <p:nvPr>
            <p:ph type="sldNum" sz="quarter" idx="12"/>
          </p:nvPr>
        </p:nvSpPr>
        <p:spPr/>
        <p:txBody>
          <a:bodyPr/>
          <a:lstStyle/>
          <a:p>
            <a:fld id="{E386E389-7193-9546-AA67-97765F1BDDCC}" type="slidenum">
              <a: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10/19/10</a:t>
            </a:r>
          </a:p>
        </p:txBody>
      </p:sp>
      <p:sp>
        <p:nvSpPr>
          <p:cNvPr id="3" name="Footer Placeholder 2"/>
          <p:cNvSpPr>
            <a:spLocks noGrp="1"/>
          </p:cNvSpPr>
          <p:nvPr>
            <p:ph type="ftr" sz="quarter" idx="11"/>
          </p:nvPr>
        </p:nvSpPr>
        <p:spPr/>
        <p:txBody>
          <a:bodyPr/>
          <a:lstStyle/>
          <a:p>
            <a:r>
              <a:rPr lang="en-US"/>
              <a:t>Computational Models of Music</a:t>
            </a:r>
          </a:p>
        </p:txBody>
      </p:sp>
      <p:sp>
        <p:nvSpPr>
          <p:cNvPr id="4" name="Slide Number Placeholder 3"/>
          <p:cNvSpPr>
            <a:spLocks noGrp="1"/>
          </p:cNvSpPr>
          <p:nvPr>
            <p:ph type="sldNum" sz="quarter" idx="12"/>
          </p:nvPr>
        </p:nvSpPr>
        <p:spPr/>
        <p:txBody>
          <a:bodyPr/>
          <a:lstStyle/>
          <a:p>
            <a:fld id="{E386E389-7193-9546-AA67-97765F1BDDCC}" type="slidenum">
              <a: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10/19/10</a:t>
            </a:r>
          </a:p>
        </p:txBody>
      </p:sp>
      <p:sp>
        <p:nvSpPr>
          <p:cNvPr id="6" name="Footer Placeholder 5"/>
          <p:cNvSpPr>
            <a:spLocks noGrp="1"/>
          </p:cNvSpPr>
          <p:nvPr>
            <p:ph type="ftr" sz="quarter" idx="11"/>
          </p:nvPr>
        </p:nvSpPr>
        <p:spPr/>
        <p:txBody>
          <a:bodyPr/>
          <a:lstStyle/>
          <a:p>
            <a:r>
              <a:rPr lang="en-US"/>
              <a:t>Computational Models of Music</a:t>
            </a:r>
          </a:p>
        </p:txBody>
      </p:sp>
      <p:sp>
        <p:nvSpPr>
          <p:cNvPr id="7" name="Slide Number Placeholder 6"/>
          <p:cNvSpPr>
            <a:spLocks noGrp="1"/>
          </p:cNvSpPr>
          <p:nvPr>
            <p:ph type="sldNum" sz="quarter" idx="12"/>
          </p:nvPr>
        </p:nvSpPr>
        <p:spPr/>
        <p:txBody>
          <a:bodyPr/>
          <a:lstStyle/>
          <a:p>
            <a:fld id="{E386E389-7193-9546-AA67-97765F1BDDCC}" type="slidenum">
              <a: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10/19/10</a:t>
            </a:r>
          </a:p>
        </p:txBody>
      </p:sp>
      <p:sp>
        <p:nvSpPr>
          <p:cNvPr id="6" name="Footer Placeholder 5"/>
          <p:cNvSpPr>
            <a:spLocks noGrp="1"/>
          </p:cNvSpPr>
          <p:nvPr>
            <p:ph type="ftr" sz="quarter" idx="11"/>
          </p:nvPr>
        </p:nvSpPr>
        <p:spPr/>
        <p:txBody>
          <a:bodyPr/>
          <a:lstStyle/>
          <a:p>
            <a:r>
              <a:rPr lang="en-US"/>
              <a:t>Computational Models of Music</a:t>
            </a:r>
          </a:p>
        </p:txBody>
      </p:sp>
      <p:sp>
        <p:nvSpPr>
          <p:cNvPr id="7" name="Slide Number Placeholder 6"/>
          <p:cNvSpPr>
            <a:spLocks noGrp="1"/>
          </p:cNvSpPr>
          <p:nvPr>
            <p:ph type="sldNum" sz="quarter" idx="12"/>
          </p:nvPr>
        </p:nvSpPr>
        <p:spPr/>
        <p:txBody>
          <a:bodyPr/>
          <a:lstStyle/>
          <a:p>
            <a:fld id="{E386E389-7193-9546-AA67-97765F1BDDCC}" type="slidenum">
              <a: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Baskerville"/>
              </a:defRPr>
            </a:lvl1pPr>
          </a:lstStyle>
          <a:p>
            <a:r>
              <a:rPr lang="en-US"/>
              <a:t>10/19/10</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Baskerville"/>
              </a:defRPr>
            </a:lvl1pPr>
          </a:lstStyle>
          <a:p>
            <a:r>
              <a:rPr lang="en-US"/>
              <a:t>Computational Models of Music</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Baskerville"/>
              </a:defRPr>
            </a:lvl1pPr>
          </a:lstStyle>
          <a:p>
            <a:fld id="{E386E389-7193-9546-AA67-97765F1BDDC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Baskerville"/>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Baskerville"/>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Baskerville"/>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Baskerville"/>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Baskervill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df"/><Relationship Id="rId4"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df"/><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1.pd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heory.esm.rochester.edu/rock_corpu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940833" y="838200"/>
            <a:ext cx="7086600" cy="3785652"/>
          </a:xfrm>
          <a:prstGeom prst="rect">
            <a:avLst/>
          </a:prstGeom>
          <a:noFill/>
        </p:spPr>
        <p:txBody>
          <a:bodyPr wrap="square" rtlCol="0">
            <a:spAutoFit/>
          </a:bodyPr>
          <a:lstStyle/>
          <a:p>
            <a:pPr algn="ctr"/>
            <a:r>
              <a:rPr lang="en-US" sz="3600" b="1">
                <a:latin typeface="Baskerville"/>
              </a:rPr>
              <a:t>Changes in Rock Melody, 1954-2009</a:t>
            </a:r>
          </a:p>
          <a:p>
            <a:pPr algn="ctr"/>
            <a:endParaRPr lang="en-US" sz="2400">
              <a:latin typeface="Baskerville"/>
            </a:endParaRPr>
          </a:p>
          <a:p>
            <a:pPr algn="ctr"/>
            <a:r>
              <a:rPr lang="en-US" sz="2400">
                <a:latin typeface="Baskerville"/>
              </a:rPr>
              <a:t>David Temperley</a:t>
            </a:r>
            <a:r>
              <a:rPr lang="en-US" sz="2400" baseline="30000">
                <a:latin typeface="Baskerville"/>
              </a:rPr>
              <a:t>1</a:t>
            </a:r>
            <a:r>
              <a:rPr lang="en-US" sz="2400">
                <a:latin typeface="Baskerville"/>
              </a:rPr>
              <a:t>, Adam Waller</a:t>
            </a:r>
            <a:r>
              <a:rPr lang="en-US" sz="2400" baseline="30000">
                <a:latin typeface="Baskerville"/>
              </a:rPr>
              <a:t>1</a:t>
            </a:r>
            <a:r>
              <a:rPr lang="en-US" sz="2400">
                <a:latin typeface="Baskerville"/>
              </a:rPr>
              <a:t>, </a:t>
            </a:r>
          </a:p>
          <a:p>
            <a:pPr algn="ctr"/>
            <a:r>
              <a:rPr lang="en-US" sz="2400">
                <a:latin typeface="Baskerville"/>
              </a:rPr>
              <a:t>and Trevor de Clercq</a:t>
            </a:r>
            <a:r>
              <a:rPr lang="en-US" sz="2400" baseline="30000">
                <a:latin typeface="Baskerville"/>
              </a:rPr>
              <a:t>2</a:t>
            </a:r>
            <a:endParaRPr lang="en-US" sz="2400">
              <a:latin typeface="Baskerville"/>
            </a:endParaRPr>
          </a:p>
          <a:p>
            <a:pPr algn="ctr"/>
            <a:r>
              <a:rPr lang="en-US" sz="2400">
                <a:latin typeface="Baskerville"/>
              </a:rPr>
              <a:t> </a:t>
            </a:r>
          </a:p>
          <a:p>
            <a:pPr algn="ctr"/>
            <a:r>
              <a:rPr lang="en-US" sz="2400" i="1">
                <a:latin typeface="Baskerville"/>
              </a:rPr>
              <a:t>(1) Eastman School of Music, University of Rochester</a:t>
            </a:r>
            <a:endParaRPr lang="en-US" sz="2400">
              <a:latin typeface="Baskerville"/>
            </a:endParaRPr>
          </a:p>
          <a:p>
            <a:pPr algn="ctr"/>
            <a:r>
              <a:rPr lang="en-US" sz="2400" i="1">
                <a:latin typeface="Baskerville"/>
              </a:rPr>
              <a:t>(2) Middle Tennessee State University</a:t>
            </a:r>
            <a:endParaRPr lang="en-US" sz="2400" b="1">
              <a:latin typeface="Baskerville"/>
            </a:endParaRPr>
          </a:p>
          <a:p>
            <a:endParaRPr lang="en-US" sz="2400" b="1">
              <a:latin typeface="Baskerville"/>
            </a:endParaRPr>
          </a:p>
        </p:txBody>
      </p:sp>
      <p:sp>
        <p:nvSpPr>
          <p:cNvPr id="8" name="Slide Number Placeholder 7"/>
          <p:cNvSpPr>
            <a:spLocks noGrp="1"/>
          </p:cNvSpPr>
          <p:nvPr>
            <p:ph type="sldNum" sz="quarter" idx="12"/>
          </p:nvPr>
        </p:nvSpPr>
        <p:spPr/>
        <p:txBody>
          <a:bodyPr/>
          <a:lstStyle/>
          <a:p>
            <a:fld id="{E386E389-7193-9546-AA67-97765F1BDDCC}" type="slidenum">
              <a:rPr lang="en-US"/>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469901" y="419100"/>
            <a:ext cx="7848600" cy="4401205"/>
          </a:xfrm>
          <a:prstGeom prst="rect">
            <a:avLst/>
          </a:prstGeom>
          <a:noFill/>
        </p:spPr>
        <p:txBody>
          <a:bodyPr wrap="square" rtlCol="0">
            <a:spAutoFit/>
          </a:bodyPr>
          <a:lstStyle/>
          <a:p>
            <a:endParaRPr lang="en-US" sz="2000">
              <a:latin typeface="Baskerville"/>
            </a:endParaRPr>
          </a:p>
          <a:p>
            <a:r>
              <a:rPr lang="en-US" sz="2000">
                <a:latin typeface="Baskerville"/>
              </a:rPr>
              <a:t>        </a:t>
            </a: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r>
              <a:rPr lang="en-US" sz="2000">
                <a:latin typeface="Baskerville"/>
              </a:rPr>
              <a:t> </a:t>
            </a:r>
          </a:p>
        </p:txBody>
      </p:sp>
      <p:graphicFrame>
        <p:nvGraphicFramePr>
          <p:cNvPr id="5" name="Chart 4"/>
          <p:cNvGraphicFramePr/>
          <p:nvPr/>
        </p:nvGraphicFramePr>
        <p:xfrm>
          <a:off x="863599" y="1358900"/>
          <a:ext cx="7454901" cy="34417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E386E389-7193-9546-AA67-97765F1BDDCC}" type="slidenum">
              <a:rPr lang="en-US"/>
              <a:pPr/>
              <a:t>10</a:t>
            </a:fld>
            <a:endParaRPr lang="en-US"/>
          </a:p>
        </p:txBody>
      </p:sp>
      <p:sp>
        <p:nvSpPr>
          <p:cNvPr id="7" name="TextBox 6"/>
          <p:cNvSpPr txBox="1"/>
          <p:nvPr/>
        </p:nvSpPr>
        <p:spPr>
          <a:xfrm>
            <a:off x="1224548" y="381000"/>
            <a:ext cx="6251531" cy="1200328"/>
          </a:xfrm>
          <a:prstGeom prst="rect">
            <a:avLst/>
          </a:prstGeom>
          <a:noFill/>
        </p:spPr>
        <p:txBody>
          <a:bodyPr wrap="none" rtlCol="0">
            <a:spAutoFit/>
          </a:bodyPr>
          <a:lstStyle/>
          <a:p>
            <a:r>
              <a:rPr lang="en-US" sz="2400" b="1">
                <a:latin typeface="Baskerville"/>
              </a:rPr>
              <a:t>Scale-degree Distributions in Rock Songs,</a:t>
            </a:r>
          </a:p>
          <a:p>
            <a:r>
              <a:rPr lang="en-US" sz="2400" b="1">
                <a:latin typeface="Baskerville"/>
              </a:rPr>
              <a:t>     1950-2000 (Clustering Analysis)</a:t>
            </a:r>
          </a:p>
          <a:p>
            <a:endParaRPr lang="en-US" sz="2400" b="1">
              <a:latin typeface="Baskerville"/>
            </a:endParaRPr>
          </a:p>
        </p:txBody>
      </p:sp>
      <p:sp>
        <p:nvSpPr>
          <p:cNvPr id="8" name="TextBox 7"/>
          <p:cNvSpPr txBox="1"/>
          <p:nvPr/>
        </p:nvSpPr>
        <p:spPr>
          <a:xfrm>
            <a:off x="876968" y="5002464"/>
            <a:ext cx="6994047" cy="984885"/>
          </a:xfrm>
          <a:prstGeom prst="rect">
            <a:avLst/>
          </a:prstGeom>
          <a:noFill/>
        </p:spPr>
        <p:txBody>
          <a:bodyPr wrap="none" rtlCol="0">
            <a:spAutoFit/>
          </a:bodyPr>
          <a:lstStyle/>
          <a:p>
            <a:r>
              <a:rPr lang="en-US" sz="2000">
                <a:latin typeface="Baskerville"/>
              </a:rPr>
              <a:t>A 2-cluster solution provided a good fit to the data. This shows the </a:t>
            </a:r>
          </a:p>
          <a:p>
            <a:r>
              <a:rPr lang="en-US" sz="2000">
                <a:latin typeface="Baskerville"/>
              </a:rPr>
              <a:t>mean distributions of the two clusters.</a:t>
            </a:r>
          </a:p>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469901" y="419100"/>
            <a:ext cx="7848600" cy="5016758"/>
          </a:xfrm>
          <a:prstGeom prst="rect">
            <a:avLst/>
          </a:prstGeom>
          <a:noFill/>
        </p:spPr>
        <p:txBody>
          <a:bodyPr wrap="square" rtlCol="0">
            <a:spAutoFit/>
          </a:bodyPr>
          <a:lstStyle/>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r>
              <a:rPr lang="en-US" sz="2000">
                <a:latin typeface="Baskerville"/>
              </a:rPr>
              <a:t>         The red cluster corresponds very closely to the major scale. </a:t>
            </a:r>
          </a:p>
        </p:txBody>
      </p:sp>
      <p:graphicFrame>
        <p:nvGraphicFramePr>
          <p:cNvPr id="5" name="Chart 4"/>
          <p:cNvGraphicFramePr/>
          <p:nvPr/>
        </p:nvGraphicFramePr>
        <p:xfrm>
          <a:off x="863599" y="1358900"/>
          <a:ext cx="7454901" cy="34417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E386E389-7193-9546-AA67-97765F1BDDCC}" type="slidenum">
              <a:rPr lang="en-US"/>
              <a:pPr/>
              <a:t>11</a:t>
            </a:fld>
            <a:endParaRPr lang="en-US"/>
          </a:p>
        </p:txBody>
      </p:sp>
      <p:sp>
        <p:nvSpPr>
          <p:cNvPr id="7" name="TextBox 6"/>
          <p:cNvSpPr txBox="1"/>
          <p:nvPr/>
        </p:nvSpPr>
        <p:spPr>
          <a:xfrm>
            <a:off x="1224548" y="381000"/>
            <a:ext cx="6251531" cy="830997"/>
          </a:xfrm>
          <a:prstGeom prst="rect">
            <a:avLst/>
          </a:prstGeom>
          <a:noFill/>
        </p:spPr>
        <p:txBody>
          <a:bodyPr wrap="none" rtlCol="0">
            <a:spAutoFit/>
          </a:bodyPr>
          <a:lstStyle/>
          <a:p>
            <a:r>
              <a:rPr lang="en-US" sz="2400" b="1">
                <a:latin typeface="Baskerville"/>
              </a:rPr>
              <a:t>Scale-degree Distributions in Rock Songs,</a:t>
            </a:r>
          </a:p>
          <a:p>
            <a:r>
              <a:rPr lang="en-US" sz="2400" b="1">
                <a:latin typeface="Baskerville"/>
              </a:rPr>
              <a:t>     1950-2000 (Clustering Analysis)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7696200" y="5438835"/>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469901" y="419100"/>
            <a:ext cx="7848600" cy="5016758"/>
          </a:xfrm>
          <a:prstGeom prst="rect">
            <a:avLst/>
          </a:prstGeom>
          <a:noFill/>
        </p:spPr>
        <p:txBody>
          <a:bodyPr wrap="square" rtlCol="0">
            <a:spAutoFit/>
          </a:bodyPr>
          <a:lstStyle/>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r>
              <a:rPr lang="en-US" sz="2000">
                <a:latin typeface="Baskerville"/>
              </a:rPr>
              <a:t>The blue cluster is perhaps a kind of “minor”; b3 is more frequent than 3. But b7 &gt; 7 and 6 &gt; b6; this is quite unlike classical (“harmonic”) minor. </a:t>
            </a:r>
            <a:endParaRPr lang="en-US" sz="2200">
              <a:latin typeface="Baskerville"/>
            </a:endParaRPr>
          </a:p>
        </p:txBody>
      </p:sp>
      <p:graphicFrame>
        <p:nvGraphicFramePr>
          <p:cNvPr id="5" name="Chart 4"/>
          <p:cNvGraphicFramePr/>
          <p:nvPr/>
        </p:nvGraphicFramePr>
        <p:xfrm>
          <a:off x="863599" y="1358900"/>
          <a:ext cx="7454901" cy="3441700"/>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E386E389-7193-9546-AA67-97765F1BDDCC}" type="slidenum">
              <a:rPr lang="en-US"/>
              <a:pPr/>
              <a:t>12</a:t>
            </a:fld>
            <a:endParaRPr lang="en-US"/>
          </a:p>
        </p:txBody>
      </p:sp>
      <p:sp>
        <p:nvSpPr>
          <p:cNvPr id="9" name="TextBox 8"/>
          <p:cNvSpPr txBox="1"/>
          <p:nvPr/>
        </p:nvSpPr>
        <p:spPr>
          <a:xfrm>
            <a:off x="1224548" y="381000"/>
            <a:ext cx="6251531" cy="830997"/>
          </a:xfrm>
          <a:prstGeom prst="rect">
            <a:avLst/>
          </a:prstGeom>
          <a:noFill/>
        </p:spPr>
        <p:txBody>
          <a:bodyPr wrap="none" rtlCol="0">
            <a:spAutoFit/>
          </a:bodyPr>
          <a:lstStyle/>
          <a:p>
            <a:r>
              <a:rPr lang="en-US" sz="2400" b="1">
                <a:latin typeface="Baskerville"/>
              </a:rPr>
              <a:t>Scale-degree Distributions in Rock Songs,</a:t>
            </a:r>
          </a:p>
          <a:p>
            <a:r>
              <a:rPr lang="en-US" sz="2400" b="1">
                <a:latin typeface="Baskerville"/>
              </a:rPr>
              <a:t>     1950-2000 (Clustering Analysis)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469901" y="419100"/>
            <a:ext cx="7848600" cy="5324535"/>
          </a:xfrm>
          <a:prstGeom prst="rect">
            <a:avLst/>
          </a:prstGeom>
          <a:noFill/>
        </p:spPr>
        <p:txBody>
          <a:bodyPr wrap="square" rtlCol="0">
            <a:spAutoFit/>
          </a:bodyPr>
          <a:lstStyle/>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r>
              <a:rPr lang="en-US" sz="2000">
                <a:latin typeface="Baskerville"/>
              </a:rPr>
              <a:t>One could posit an 8-note scale, 1-2-b3-3-4-5-6-b7; this could be seen as a combination of the major and minor pentatonic scales (we call it the “pentatonic union” scale). </a:t>
            </a:r>
            <a:endParaRPr lang="en-US" sz="2200">
              <a:latin typeface="Baskerville"/>
            </a:endParaRPr>
          </a:p>
        </p:txBody>
      </p:sp>
      <p:graphicFrame>
        <p:nvGraphicFramePr>
          <p:cNvPr id="5" name="Chart 4"/>
          <p:cNvGraphicFramePr/>
          <p:nvPr/>
        </p:nvGraphicFramePr>
        <p:xfrm>
          <a:off x="863599" y="1358900"/>
          <a:ext cx="7454901" cy="3441700"/>
        </p:xfrm>
        <a:graphic>
          <a:graphicData uri="http://schemas.openxmlformats.org/drawingml/2006/chart">
            <c:chart xmlns:c="http://schemas.openxmlformats.org/drawingml/2006/chart" xmlns:r="http://schemas.openxmlformats.org/officeDocument/2006/relationships" r:id="rId2"/>
          </a:graphicData>
        </a:graphic>
      </p:graphicFrame>
      <p:sp>
        <p:nvSpPr>
          <p:cNvPr id="9" name="Oval 8"/>
          <p:cNvSpPr/>
          <p:nvPr/>
        </p:nvSpPr>
        <p:spPr>
          <a:xfrm>
            <a:off x="1536700" y="1638300"/>
            <a:ext cx="304800" cy="3048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Baskerville"/>
            </a:endParaRPr>
          </a:p>
        </p:txBody>
      </p:sp>
      <p:sp>
        <p:nvSpPr>
          <p:cNvPr id="10" name="Oval 9"/>
          <p:cNvSpPr/>
          <p:nvPr/>
        </p:nvSpPr>
        <p:spPr>
          <a:xfrm>
            <a:off x="2400300" y="3441700"/>
            <a:ext cx="304800" cy="3048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Baskerville"/>
            </a:endParaRPr>
          </a:p>
        </p:txBody>
      </p:sp>
      <p:sp>
        <p:nvSpPr>
          <p:cNvPr id="8" name="Oval 7"/>
          <p:cNvSpPr/>
          <p:nvPr/>
        </p:nvSpPr>
        <p:spPr>
          <a:xfrm>
            <a:off x="2819400" y="2921000"/>
            <a:ext cx="304800" cy="3048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Baskerville"/>
            </a:endParaRPr>
          </a:p>
        </p:txBody>
      </p:sp>
      <p:sp>
        <p:nvSpPr>
          <p:cNvPr id="11" name="Oval 10"/>
          <p:cNvSpPr/>
          <p:nvPr/>
        </p:nvSpPr>
        <p:spPr>
          <a:xfrm>
            <a:off x="3251200" y="3784600"/>
            <a:ext cx="304800" cy="3048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Baskerville"/>
            </a:endParaRPr>
          </a:p>
        </p:txBody>
      </p:sp>
      <p:sp>
        <p:nvSpPr>
          <p:cNvPr id="12" name="Oval 11"/>
          <p:cNvSpPr/>
          <p:nvPr/>
        </p:nvSpPr>
        <p:spPr>
          <a:xfrm>
            <a:off x="3670300" y="3378200"/>
            <a:ext cx="304800" cy="3048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Baskerville"/>
            </a:endParaRPr>
          </a:p>
        </p:txBody>
      </p:sp>
      <p:sp>
        <p:nvSpPr>
          <p:cNvPr id="13" name="Oval 12"/>
          <p:cNvSpPr/>
          <p:nvPr/>
        </p:nvSpPr>
        <p:spPr>
          <a:xfrm>
            <a:off x="4559300" y="3136900"/>
            <a:ext cx="304800" cy="3048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Baskerville"/>
            </a:endParaRPr>
          </a:p>
        </p:txBody>
      </p:sp>
      <p:sp>
        <p:nvSpPr>
          <p:cNvPr id="14" name="Oval 13"/>
          <p:cNvSpPr/>
          <p:nvPr/>
        </p:nvSpPr>
        <p:spPr>
          <a:xfrm>
            <a:off x="5397500" y="3784600"/>
            <a:ext cx="304800" cy="3048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Baskerville"/>
            </a:endParaRPr>
          </a:p>
        </p:txBody>
      </p:sp>
      <p:sp>
        <p:nvSpPr>
          <p:cNvPr id="15" name="Oval 14"/>
          <p:cNvSpPr/>
          <p:nvPr/>
        </p:nvSpPr>
        <p:spPr>
          <a:xfrm>
            <a:off x="5842000" y="3467100"/>
            <a:ext cx="304800" cy="3048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Baskerville"/>
            </a:endParaRPr>
          </a:p>
        </p:txBody>
      </p:sp>
      <p:sp>
        <p:nvSpPr>
          <p:cNvPr id="16" name="Slide Number Placeholder 15"/>
          <p:cNvSpPr>
            <a:spLocks noGrp="1"/>
          </p:cNvSpPr>
          <p:nvPr>
            <p:ph type="sldNum" sz="quarter" idx="12"/>
          </p:nvPr>
        </p:nvSpPr>
        <p:spPr/>
        <p:txBody>
          <a:bodyPr/>
          <a:lstStyle/>
          <a:p>
            <a:r>
              <a:rPr lang="en-US"/>
              <a:t>“</a:t>
            </a:r>
            <a:fld id="{E386E389-7193-9546-AA67-97765F1BDDCC}" type="slidenum">
              <a:rPr lang="en-US"/>
              <a:pPr/>
              <a:t>13</a:t>
            </a:fld>
            <a:endParaRPr lang="en-US"/>
          </a:p>
        </p:txBody>
      </p:sp>
      <p:pic>
        <p:nvPicPr>
          <p:cNvPr id="17" name="Picture 16" descr="pent-union-scale.pdf"/>
          <p:cNvPicPr>
            <a:picLocks noChangeAspect="1"/>
          </p:cNvPicPr>
          <p:nvPr/>
        </p:nvPicPr>
        <mc:AlternateContent xmlns:ma="http://schemas.microsoft.com/office/mac/drawingml/2008/main">
          <mc:Choice Requires="ma">
            <p:blipFill>
              <a:blip r:embed="rId3"/>
              <a:srcRect t="18182" r="52941" b="75455"/>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a="http://schemas.microsoft.com/office/mac/drawingml/2008/main">
            <p:blipFill>
              <a:blip r:embed="rId4"/>
              <a:srcRect t="18182" r="52941" b="75455"/>
              <a:stretch>
                <a:fillRect/>
              </a:stretch>
            </p:blipFill>
          </mc:Fallback>
        </mc:AlternateContent>
        <p:spPr>
          <a:xfrm>
            <a:off x="3366836" y="5632725"/>
            <a:ext cx="4273085" cy="747830"/>
          </a:xfrm>
          <a:prstGeom prst="rect">
            <a:avLst/>
          </a:prstGeom>
        </p:spPr>
      </p:pic>
      <p:sp>
        <p:nvSpPr>
          <p:cNvPr id="18" name="TextBox 17"/>
          <p:cNvSpPr txBox="1"/>
          <p:nvPr/>
        </p:nvSpPr>
        <p:spPr>
          <a:xfrm>
            <a:off x="1224548" y="381000"/>
            <a:ext cx="6251531" cy="830997"/>
          </a:xfrm>
          <a:prstGeom prst="rect">
            <a:avLst/>
          </a:prstGeom>
          <a:noFill/>
        </p:spPr>
        <p:txBody>
          <a:bodyPr wrap="none" rtlCol="0">
            <a:spAutoFit/>
          </a:bodyPr>
          <a:lstStyle/>
          <a:p>
            <a:r>
              <a:rPr lang="en-US" sz="2400" b="1">
                <a:latin typeface="Baskerville"/>
              </a:rPr>
              <a:t>Scale-degree Distributions in Rock Songs,</a:t>
            </a:r>
          </a:p>
          <a:p>
            <a:r>
              <a:rPr lang="en-US" sz="2400" b="1">
                <a:latin typeface="Baskerville"/>
              </a:rPr>
              <a:t>      1950-2000 (Clustering Analysis)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469901" y="419100"/>
            <a:ext cx="7848600" cy="4401205"/>
          </a:xfrm>
          <a:prstGeom prst="rect">
            <a:avLst/>
          </a:prstGeom>
          <a:noFill/>
        </p:spPr>
        <p:txBody>
          <a:bodyPr wrap="square" rtlCol="0">
            <a:spAutoFit/>
          </a:bodyPr>
          <a:lstStyle/>
          <a:p>
            <a:r>
              <a:rPr lang="en-US" sz="2000">
                <a:latin typeface="Baskerville"/>
              </a:rPr>
              <a:t>The pentatonic union scale is also reflected in numerous individual songs. Temperley &amp; de Clercq (2013) speculated that this might reflect the influence of the blues.</a:t>
            </a: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r>
              <a:rPr lang="en-US" sz="2000">
                <a:latin typeface="Baskerville"/>
              </a:rPr>
              <a:t>Blues-based melodies are often pentatonic, and also often contain mixtures of major and minor pentatonic – e.g. combining 3 and b3, or using both b3 (from the minor) and 6 (from the major), as in the Rolling Stones’ “(I Can’t Get No) Satisfaction.”</a:t>
            </a:r>
          </a:p>
        </p:txBody>
      </p:sp>
      <p:sp>
        <p:nvSpPr>
          <p:cNvPr id="16" name="Slide Number Placeholder 15"/>
          <p:cNvSpPr>
            <a:spLocks noGrp="1"/>
          </p:cNvSpPr>
          <p:nvPr>
            <p:ph type="sldNum" sz="quarter" idx="12"/>
          </p:nvPr>
        </p:nvSpPr>
        <p:spPr/>
        <p:txBody>
          <a:bodyPr/>
          <a:lstStyle/>
          <a:p>
            <a:r>
              <a:rPr lang="en-US"/>
              <a:t>“</a:t>
            </a:r>
            <a:fld id="{E386E389-7193-9546-AA67-97765F1BDDCC}" type="slidenum">
              <a:rPr lang="en-US"/>
              <a:pPr/>
              <a:t>14</a:t>
            </a:fld>
            <a:endParaRPr lang="en-US"/>
          </a:p>
        </p:txBody>
      </p:sp>
      <p:pic>
        <p:nvPicPr>
          <p:cNvPr id="17" name="Picture 16" descr="pent-union-scale.pdf"/>
          <p:cNvPicPr>
            <a:picLocks noChangeAspect="1"/>
          </p:cNvPicPr>
          <p:nvPr/>
        </p:nvPicPr>
        <mc:AlternateContent>
          <mc:Choice xmlns:ma="http://schemas.microsoft.com/office/mac/drawingml/2008/main" Requires="ma">
            <p:blipFill>
              <a:blip r:embed="rId2"/>
              <a:srcRect t="18182" r="52941" b="75455"/>
              <a:stretch>
                <a:fillRect/>
              </a:stretch>
            </p:blipFill>
          </mc:Choice>
          <mc:Fallback>
            <p:blipFill>
              <a:blip r:embed="rId3"/>
              <a:srcRect t="18182" r="52941" b="75455"/>
              <a:stretch>
                <a:fillRect/>
              </a:stretch>
            </p:blipFill>
          </mc:Fallback>
        </mc:AlternateContent>
        <p:spPr>
          <a:xfrm>
            <a:off x="813467" y="2103463"/>
            <a:ext cx="6871334" cy="1202548"/>
          </a:xfrm>
          <a:prstGeom prst="rect">
            <a:avLst/>
          </a:prstGeom>
        </p:spPr>
      </p:pic>
      <p:sp>
        <p:nvSpPr>
          <p:cNvPr id="19" name="TextBox 18"/>
          <p:cNvSpPr txBox="1"/>
          <p:nvPr/>
        </p:nvSpPr>
        <p:spPr>
          <a:xfrm>
            <a:off x="2205789" y="2009883"/>
            <a:ext cx="3826689" cy="369332"/>
          </a:xfrm>
          <a:prstGeom prst="rect">
            <a:avLst/>
          </a:prstGeom>
          <a:noFill/>
        </p:spPr>
        <p:txBody>
          <a:bodyPr wrap="none" rtlCol="0">
            <a:spAutoFit/>
          </a:bodyPr>
          <a:lstStyle/>
          <a:p>
            <a:r>
              <a:rPr lang="en-US"/>
              <a:t>1     2     b3       3       4      5       6      b7</a:t>
            </a:r>
          </a:p>
        </p:txBody>
      </p:sp>
      <p:cxnSp>
        <p:nvCxnSpPr>
          <p:cNvPr id="21" name="Straight Connector 20"/>
          <p:cNvCxnSpPr/>
          <p:nvPr/>
        </p:nvCxnSpPr>
        <p:spPr>
          <a:xfrm rot="5400000">
            <a:off x="2186100" y="1829773"/>
            <a:ext cx="333483"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rot="5400000">
            <a:off x="2577252" y="1842348"/>
            <a:ext cx="333483"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rot="5400000">
            <a:off x="3644052" y="1842349"/>
            <a:ext cx="333483"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a:off x="4558453" y="1842350"/>
            <a:ext cx="333483"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rot="5400000">
            <a:off x="5091853" y="1842351"/>
            <a:ext cx="333483"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a:off x="2187688" y="3138476"/>
            <a:ext cx="333483"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rot="5400000">
            <a:off x="3222946" y="3138478"/>
            <a:ext cx="333483"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a:off x="4253652" y="3138478"/>
            <a:ext cx="333483"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4787053" y="3138479"/>
            <a:ext cx="333483"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5400000">
            <a:off x="5864943" y="3138476"/>
            <a:ext cx="333483"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10800000">
            <a:off x="1524000" y="1663826"/>
            <a:ext cx="3733800" cy="12575"/>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2352047" y="3306011"/>
            <a:ext cx="4582153" cy="4"/>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35" name="TextBox 34"/>
          <p:cNvSpPr txBox="1"/>
          <p:nvPr/>
        </p:nvSpPr>
        <p:spPr>
          <a:xfrm>
            <a:off x="760663" y="1422403"/>
            <a:ext cx="761860" cy="561692"/>
          </a:xfrm>
          <a:prstGeom prst="rect">
            <a:avLst/>
          </a:prstGeom>
          <a:noFill/>
        </p:spPr>
        <p:txBody>
          <a:bodyPr wrap="none" rtlCol="0">
            <a:spAutoFit/>
          </a:bodyPr>
          <a:lstStyle/>
          <a:p>
            <a:pPr>
              <a:lnSpc>
                <a:spcPts val="1800"/>
              </a:lnSpc>
            </a:pPr>
            <a:r>
              <a:rPr lang="en-US">
                <a:latin typeface="+mj-lt"/>
              </a:rPr>
              <a:t>major</a:t>
            </a:r>
          </a:p>
          <a:p>
            <a:pPr>
              <a:lnSpc>
                <a:spcPts val="1800"/>
              </a:lnSpc>
            </a:pPr>
            <a:r>
              <a:rPr lang="en-US">
                <a:latin typeface="+mj-lt"/>
              </a:rPr>
              <a:t>pent.</a:t>
            </a:r>
          </a:p>
        </p:txBody>
      </p:sp>
      <p:sp>
        <p:nvSpPr>
          <p:cNvPr id="36" name="TextBox 35"/>
          <p:cNvSpPr txBox="1"/>
          <p:nvPr/>
        </p:nvSpPr>
        <p:spPr>
          <a:xfrm>
            <a:off x="6968958" y="2991855"/>
            <a:ext cx="761860" cy="561692"/>
          </a:xfrm>
          <a:prstGeom prst="rect">
            <a:avLst/>
          </a:prstGeom>
          <a:noFill/>
        </p:spPr>
        <p:txBody>
          <a:bodyPr wrap="none" rtlCol="0">
            <a:spAutoFit/>
          </a:bodyPr>
          <a:lstStyle/>
          <a:p>
            <a:pPr>
              <a:lnSpc>
                <a:spcPts val="1800"/>
              </a:lnSpc>
            </a:pPr>
            <a:r>
              <a:rPr lang="en-US">
                <a:latin typeface="+mj-lt"/>
              </a:rPr>
              <a:t>minor</a:t>
            </a:r>
          </a:p>
          <a:p>
            <a:pPr>
              <a:lnSpc>
                <a:spcPts val="1800"/>
              </a:lnSpc>
            </a:pPr>
            <a:r>
              <a:rPr lang="en-US">
                <a:latin typeface="+mj-lt"/>
              </a:rPr>
              <a:t>pent.</a:t>
            </a:r>
          </a:p>
        </p:txBody>
      </p:sp>
      <p:pic>
        <p:nvPicPr>
          <p:cNvPr id="31" name="Picture 30" descr="satisfaction.pdf"/>
          <p:cNvPicPr>
            <a:picLocks noChangeAspect="1"/>
          </p:cNvPicPr>
          <p:nvPr/>
        </p:nvPicPr>
        <mc:AlternateContent>
          <mc:Choice xmlns:ma="http://schemas.microsoft.com/office/mac/drawingml/2008/main" Requires="ma">
            <p:blipFill>
              <a:blip r:embed="rId4"/>
              <a:srcRect t="13636" r="35294" b="72727"/>
              <a:stretch>
                <a:fillRect/>
              </a:stretch>
            </p:blipFill>
          </mc:Choice>
          <mc:Fallback>
            <p:blipFill>
              <a:blip r:embed="rId5"/>
              <a:srcRect t="13636" r="35294" b="72727"/>
              <a:stretch>
                <a:fillRect/>
              </a:stretch>
            </p:blipFill>
          </mc:Fallback>
        </mc:AlternateContent>
        <p:spPr>
          <a:xfrm>
            <a:off x="64106" y="4410964"/>
            <a:ext cx="8079532" cy="2203563"/>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939801" y="927100"/>
            <a:ext cx="7467599" cy="6247864"/>
          </a:xfrm>
          <a:prstGeom prst="rect">
            <a:avLst/>
          </a:prstGeom>
          <a:noFill/>
        </p:spPr>
        <p:txBody>
          <a:bodyPr wrap="square" rtlCol="0">
            <a:spAutoFit/>
          </a:bodyPr>
          <a:lstStyle/>
          <a:p>
            <a:r>
              <a:rPr lang="en-US" sz="2200">
                <a:latin typeface="Baskerville"/>
              </a:rPr>
              <a:t>It seems clear that the influence of the blues on popular music has declined in recent decades – reflected in the declining use of blues-based harmonic progressions, for example. </a:t>
            </a:r>
          </a:p>
          <a:p>
            <a:endParaRPr lang="en-US" sz="2200">
              <a:latin typeface="Baskerville"/>
            </a:endParaRPr>
          </a:p>
          <a:p>
            <a:r>
              <a:rPr lang="en-US" sz="2200">
                <a:latin typeface="Baskerville"/>
              </a:rPr>
              <a:t>So if the pentatonic union scale does reflect blues influence, we might expect it to become less prevalent – though it’s not clear what would take its place.</a:t>
            </a:r>
          </a:p>
          <a:p>
            <a:endParaRPr lang="en-US" sz="2200">
              <a:latin typeface="Baskerville"/>
            </a:endParaRPr>
          </a:p>
          <a:p>
            <a:r>
              <a:rPr lang="en-US" sz="2200">
                <a:latin typeface="Baskerville"/>
              </a:rPr>
              <a:t>Adding in the new (2000s) songs, we examined the change in melodic scale-degree distributions over the decades. </a:t>
            </a: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p:txBody>
      </p:sp>
      <p:sp>
        <p:nvSpPr>
          <p:cNvPr id="5" name="Slide Number Placeholder 4"/>
          <p:cNvSpPr>
            <a:spLocks noGrp="1"/>
          </p:cNvSpPr>
          <p:nvPr>
            <p:ph type="sldNum" sz="quarter" idx="12"/>
          </p:nvPr>
        </p:nvSpPr>
        <p:spPr/>
        <p:txBody>
          <a:bodyPr/>
          <a:lstStyle/>
          <a:p>
            <a:fld id="{E386E389-7193-9546-AA67-97765F1BDDCC}" type="slidenum">
              <a:rPr lang="en-US"/>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736601" y="558800"/>
            <a:ext cx="7467599" cy="5324535"/>
          </a:xfrm>
          <a:prstGeom prst="rect">
            <a:avLst/>
          </a:prstGeom>
          <a:noFill/>
        </p:spPr>
        <p:txBody>
          <a:bodyPr wrap="square" rtlCol="0">
            <a:spAutoFit/>
          </a:bodyPr>
          <a:lstStyle/>
          <a:p>
            <a:r>
              <a:rPr lang="en-US" sz="2000">
                <a:latin typeface="Baskerville"/>
              </a:rPr>
              <a:t>We first split the data into two chronological periods, 1950-1979 and 1980-2009. The overall scale-degree distributions for the two periods: </a:t>
            </a: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a:p>
            <a:r>
              <a:rPr lang="en-US" sz="2000">
                <a:latin typeface="Baskerville"/>
              </a:rPr>
              <a:t>The two periods seem similar overall – though there are some subtle differences that may be important (as we’ll see...)</a:t>
            </a:r>
          </a:p>
          <a:p>
            <a:endParaRPr lang="en-US" sz="2000">
              <a:latin typeface="Baskerville"/>
            </a:endParaRPr>
          </a:p>
        </p:txBody>
      </p:sp>
      <p:sp>
        <p:nvSpPr>
          <p:cNvPr id="5" name="Slide Number Placeholder 4"/>
          <p:cNvSpPr>
            <a:spLocks noGrp="1"/>
          </p:cNvSpPr>
          <p:nvPr>
            <p:ph type="sldNum" sz="quarter" idx="12"/>
          </p:nvPr>
        </p:nvSpPr>
        <p:spPr/>
        <p:txBody>
          <a:bodyPr/>
          <a:lstStyle/>
          <a:p>
            <a:fld id="{E386E389-7193-9546-AA67-97765F1BDDCC}" type="slidenum">
              <a:rPr lang="en-US"/>
              <a:pPr/>
              <a:t>16</a:t>
            </a:fld>
            <a:endParaRPr lang="en-US"/>
          </a:p>
        </p:txBody>
      </p:sp>
      <p:graphicFrame>
        <p:nvGraphicFramePr>
          <p:cNvPr id="9" name="Chart 8"/>
          <p:cNvGraphicFramePr/>
          <p:nvPr/>
        </p:nvGraphicFramePr>
        <p:xfrm>
          <a:off x="749300" y="1473200"/>
          <a:ext cx="7315200" cy="32639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766012" y="780048"/>
            <a:ext cx="7467599" cy="5693866"/>
          </a:xfrm>
          <a:prstGeom prst="rect">
            <a:avLst/>
          </a:prstGeom>
          <a:noFill/>
        </p:spPr>
        <p:txBody>
          <a:bodyPr wrap="square" rtlCol="0">
            <a:spAutoFit/>
          </a:bodyPr>
          <a:lstStyle/>
          <a:p>
            <a:r>
              <a:rPr lang="en-US" sz="2200">
                <a:latin typeface="Baskerville"/>
              </a:rPr>
              <a:t>We then split each chronological set into major and minor songs, by a very simple criterion: </a:t>
            </a:r>
            <a:r>
              <a:rPr lang="en-US" sz="2200" u="sng">
                <a:latin typeface="Baskerville"/>
              </a:rPr>
              <a:t>a song is major if 3 occurs more often than b3, minor otherwise.</a:t>
            </a:r>
          </a:p>
          <a:p>
            <a:endParaRPr lang="en-US" sz="2200">
              <a:latin typeface="Baskerville"/>
            </a:endParaRPr>
          </a:p>
          <a:p>
            <a:r>
              <a:rPr lang="en-US" sz="2200">
                <a:latin typeface="Baskerville"/>
              </a:rPr>
              <a:t>This achieves very similar results to the K-means clustering method used before. On the 1950-2000 set, 175 out of the 194 melodies (90%) are categorized in the same way by these two methods.</a:t>
            </a:r>
          </a:p>
          <a:p>
            <a:endParaRPr lang="en-US" sz="2200">
              <a:latin typeface="Baskerville"/>
            </a:endParaRPr>
          </a:p>
          <a:p>
            <a:r>
              <a:rPr lang="en-US" sz="2200">
                <a:latin typeface="Baskerville"/>
              </a:rPr>
              <a:t>(One song from the 2000s set, Radiohead’s “Everything in its Right Place,” uses neither 3 or b3, so it is not included in either category.)</a:t>
            </a:r>
          </a:p>
          <a:p>
            <a:r>
              <a:rPr lang="en-US" sz="2000">
                <a:latin typeface="Baskerville"/>
              </a:rPr>
              <a:t> </a:t>
            </a:r>
          </a:p>
          <a:p>
            <a:endParaRPr lang="en-US" sz="2000">
              <a:latin typeface="Baskerville"/>
            </a:endParaRPr>
          </a:p>
          <a:p>
            <a:endParaRPr lang="en-US" sz="2000">
              <a:latin typeface="Baskerville"/>
            </a:endParaRPr>
          </a:p>
          <a:p>
            <a:endParaRPr lang="en-US" sz="2000">
              <a:latin typeface="Baskerville"/>
            </a:endParaRPr>
          </a:p>
          <a:p>
            <a:endParaRPr lang="en-US" sz="2000">
              <a:latin typeface="Baskerville"/>
            </a:endParaRPr>
          </a:p>
        </p:txBody>
      </p:sp>
      <p:sp>
        <p:nvSpPr>
          <p:cNvPr id="5" name="Slide Number Placeholder 4"/>
          <p:cNvSpPr>
            <a:spLocks noGrp="1"/>
          </p:cNvSpPr>
          <p:nvPr>
            <p:ph type="sldNum" sz="quarter" idx="12"/>
          </p:nvPr>
        </p:nvSpPr>
        <p:spPr/>
        <p:txBody>
          <a:bodyPr/>
          <a:lstStyle/>
          <a:p>
            <a:fld id="{E386E389-7193-9546-AA67-97765F1BDDCC}" type="slidenum">
              <a:rPr lang="en-US"/>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33400" y="566003"/>
            <a:ext cx="8001000" cy="5509199"/>
          </a:xfrm>
          <a:prstGeom prst="rect">
            <a:avLst/>
          </a:prstGeom>
          <a:noFill/>
        </p:spPr>
        <p:txBody>
          <a:bodyPr wrap="square" rtlCol="0">
            <a:spAutoFit/>
          </a:bodyPr>
          <a:lstStyle/>
          <a:p>
            <a:r>
              <a:rPr lang="en-US" sz="2200">
                <a:latin typeface="Baskerville"/>
              </a:rPr>
              <a:t>We then looked at the scale-degree distributions for the major and minor groups in both historical periods.</a:t>
            </a:r>
          </a:p>
          <a:p>
            <a:endParaRPr lang="en-US" sz="2200" b="1">
              <a:latin typeface="Baskerville"/>
            </a:endParaRPr>
          </a:p>
          <a:p>
            <a:r>
              <a:rPr lang="en-US" sz="2200">
                <a:latin typeface="Baskerville"/>
              </a:rPr>
              <a:t>For the major songs:</a:t>
            </a:r>
            <a:r>
              <a:rPr lang="en-US" sz="2200" b="1">
                <a:latin typeface="Baskerville"/>
              </a:rPr>
              <a:t> </a:t>
            </a: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r>
              <a:rPr lang="en-US" sz="2200">
                <a:latin typeface="Baskerville"/>
              </a:rPr>
              <a:t>The distributions for the two periods are strikingly similar (yes, there are two lines here!).</a:t>
            </a:r>
          </a:p>
        </p:txBody>
      </p:sp>
      <p:sp>
        <p:nvSpPr>
          <p:cNvPr id="9" name="Slide Number Placeholder 8"/>
          <p:cNvSpPr>
            <a:spLocks noGrp="1"/>
          </p:cNvSpPr>
          <p:nvPr>
            <p:ph type="sldNum" sz="quarter" idx="12"/>
          </p:nvPr>
        </p:nvSpPr>
        <p:spPr/>
        <p:txBody>
          <a:bodyPr/>
          <a:lstStyle/>
          <a:p>
            <a:fld id="{E386E389-7193-9546-AA67-97765F1BDDCC}" type="slidenum">
              <a:rPr lang="en-US"/>
              <a:pPr/>
              <a:t>18</a:t>
            </a:fld>
            <a:endParaRPr lang="en-US"/>
          </a:p>
        </p:txBody>
      </p:sp>
      <p:graphicFrame>
        <p:nvGraphicFramePr>
          <p:cNvPr id="10" name="Chart 9"/>
          <p:cNvGraphicFramePr/>
          <p:nvPr/>
        </p:nvGraphicFramePr>
        <p:xfrm>
          <a:off x="749300" y="2159000"/>
          <a:ext cx="7467600" cy="3124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33400" y="566003"/>
            <a:ext cx="8001000" cy="4524315"/>
          </a:xfrm>
          <a:prstGeom prst="rect">
            <a:avLst/>
          </a:prstGeom>
          <a:noFill/>
        </p:spPr>
        <p:txBody>
          <a:bodyPr wrap="square" rtlCol="0">
            <a:spAutoFit/>
          </a:bodyPr>
          <a:lstStyle/>
          <a:p>
            <a:r>
              <a:rPr lang="en-US" sz="2200">
                <a:latin typeface="Baskerville"/>
              </a:rPr>
              <a:t>For the minor set, the two periods also show quite similar distributions, but there is one very noticeable difference...</a:t>
            </a:r>
          </a:p>
          <a:p>
            <a:endParaRPr lang="en-US" sz="2400">
              <a:latin typeface="Baskerville"/>
            </a:endParaRPr>
          </a:p>
          <a:p>
            <a:endParaRPr lang="en-US" sz="2400">
              <a:latin typeface="Baskerville"/>
            </a:endParaRPr>
          </a:p>
          <a:p>
            <a:endParaRPr lang="en-US" sz="2400">
              <a:latin typeface="Baskerville"/>
            </a:endParaRPr>
          </a:p>
          <a:p>
            <a:endParaRPr lang="en-US" sz="2400">
              <a:latin typeface="Baskerville"/>
            </a:endParaRPr>
          </a:p>
          <a:p>
            <a:endParaRPr lang="en-US" sz="2400">
              <a:latin typeface="Baskerville"/>
            </a:endParaRPr>
          </a:p>
          <a:p>
            <a:endParaRPr lang="en-US" sz="2400">
              <a:latin typeface="Baskerville"/>
            </a:endParaRPr>
          </a:p>
          <a:p>
            <a:endParaRPr lang="en-US" sz="2400">
              <a:latin typeface="Baskerville"/>
            </a:endParaRPr>
          </a:p>
          <a:p>
            <a:endParaRPr lang="en-US" sz="2400">
              <a:latin typeface="Baskerville"/>
            </a:endParaRPr>
          </a:p>
          <a:p>
            <a:endParaRPr lang="en-US" sz="2400">
              <a:latin typeface="Baskerville"/>
            </a:endParaRPr>
          </a:p>
          <a:p>
            <a:endParaRPr lang="en-US" sz="2400">
              <a:latin typeface="Baskerville"/>
            </a:endParaRPr>
          </a:p>
        </p:txBody>
      </p:sp>
      <p:sp>
        <p:nvSpPr>
          <p:cNvPr id="9" name="Slide Number Placeholder 8"/>
          <p:cNvSpPr>
            <a:spLocks noGrp="1"/>
          </p:cNvSpPr>
          <p:nvPr>
            <p:ph type="sldNum" sz="quarter" idx="12"/>
          </p:nvPr>
        </p:nvSpPr>
        <p:spPr/>
        <p:txBody>
          <a:bodyPr/>
          <a:lstStyle/>
          <a:p>
            <a:fld id="{E386E389-7193-9546-AA67-97765F1BDDCC}" type="slidenum">
              <a:rPr lang="en-US"/>
              <a:pPr/>
              <a:t>19</a:t>
            </a:fld>
            <a:endParaRPr lang="en-US"/>
          </a:p>
        </p:txBody>
      </p:sp>
      <p:graphicFrame>
        <p:nvGraphicFramePr>
          <p:cNvPr id="8" name="Chart 7"/>
          <p:cNvGraphicFramePr/>
          <p:nvPr/>
        </p:nvGraphicFramePr>
        <p:xfrm>
          <a:off x="533400" y="1676400"/>
          <a:ext cx="7543800" cy="3352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33400" y="381000"/>
            <a:ext cx="7848600" cy="1138773"/>
          </a:xfrm>
          <a:prstGeom prst="rect">
            <a:avLst/>
          </a:prstGeom>
          <a:noFill/>
        </p:spPr>
        <p:txBody>
          <a:bodyPr wrap="square" rtlCol="0">
            <a:spAutoFit/>
          </a:bodyPr>
          <a:lstStyle/>
          <a:p>
            <a:r>
              <a:rPr lang="en-US" sz="2400" b="1">
                <a:latin typeface="Baskerville"/>
              </a:rPr>
              <a:t>The Rolling Stone corpus </a:t>
            </a:r>
            <a:r>
              <a:rPr lang="en-US" sz="2400">
                <a:latin typeface="Baskerville"/>
              </a:rPr>
              <a:t>– A long-term project to gather statistical data about melody and harmony in rock. </a:t>
            </a:r>
          </a:p>
          <a:p>
            <a:endParaRPr lang="en-US" sz="2000">
              <a:latin typeface="Baskerville"/>
            </a:endParaRPr>
          </a:p>
        </p:txBody>
      </p:sp>
      <p:sp>
        <p:nvSpPr>
          <p:cNvPr id="5" name="Slide Number Placeholder 4"/>
          <p:cNvSpPr>
            <a:spLocks noGrp="1"/>
          </p:cNvSpPr>
          <p:nvPr>
            <p:ph type="sldNum" sz="quarter" idx="12"/>
          </p:nvPr>
        </p:nvSpPr>
        <p:spPr/>
        <p:txBody>
          <a:bodyPr/>
          <a:lstStyle/>
          <a:p>
            <a:fld id="{E386E389-7193-9546-AA67-97765F1BDDCC}" type="slidenum">
              <a:rPr lang="en-US"/>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33400" y="566003"/>
            <a:ext cx="8001000" cy="5509199"/>
          </a:xfrm>
          <a:prstGeom prst="rect">
            <a:avLst/>
          </a:prstGeom>
          <a:noFill/>
        </p:spPr>
        <p:txBody>
          <a:bodyPr wrap="square" rtlCol="0">
            <a:spAutoFit/>
          </a:bodyPr>
          <a:lstStyle/>
          <a:p>
            <a:r>
              <a:rPr lang="en-US" sz="2200">
                <a:latin typeface="Baskerville"/>
              </a:rPr>
              <a:t>For the minor set, the two periods also show quite similar distributions, but there is one very noticeable difference..</a:t>
            </a: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r>
              <a:rPr lang="en-US" sz="2200">
                <a:latin typeface="Baskerville"/>
              </a:rPr>
              <a:t>In the earlier period, 6 &gt; b6 (reflecting the “pentatonic union” scale, or perhaps Dorian mode). In the later period, b6 &gt; 6 – more like Aeolian (natural minor). </a:t>
            </a:r>
          </a:p>
        </p:txBody>
      </p:sp>
      <p:sp>
        <p:nvSpPr>
          <p:cNvPr id="9" name="Slide Number Placeholder 8"/>
          <p:cNvSpPr>
            <a:spLocks noGrp="1"/>
          </p:cNvSpPr>
          <p:nvPr>
            <p:ph type="sldNum" sz="quarter" idx="12"/>
          </p:nvPr>
        </p:nvSpPr>
        <p:spPr/>
        <p:txBody>
          <a:bodyPr/>
          <a:lstStyle/>
          <a:p>
            <a:fld id="{E386E389-7193-9546-AA67-97765F1BDDCC}" type="slidenum">
              <a:rPr lang="en-US"/>
              <a:pPr/>
              <a:t>20</a:t>
            </a:fld>
            <a:endParaRPr lang="en-US"/>
          </a:p>
        </p:txBody>
      </p:sp>
      <p:graphicFrame>
        <p:nvGraphicFramePr>
          <p:cNvPr id="8" name="Chart 7"/>
          <p:cNvGraphicFramePr/>
          <p:nvPr/>
        </p:nvGraphicFramePr>
        <p:xfrm>
          <a:off x="533400" y="1676400"/>
          <a:ext cx="75438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10" name="Oval 9"/>
          <p:cNvSpPr/>
          <p:nvPr/>
        </p:nvSpPr>
        <p:spPr>
          <a:xfrm>
            <a:off x="4191000" y="3971757"/>
            <a:ext cx="990600" cy="68580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9" name="Slide Number Placeholder 8"/>
          <p:cNvSpPr>
            <a:spLocks noGrp="1"/>
          </p:cNvSpPr>
          <p:nvPr>
            <p:ph type="sldNum" sz="quarter" idx="12"/>
          </p:nvPr>
        </p:nvSpPr>
        <p:spPr/>
        <p:txBody>
          <a:bodyPr/>
          <a:lstStyle/>
          <a:p>
            <a:fld id="{E386E389-7193-9546-AA67-97765F1BDDCC}" type="slidenum">
              <a:rPr lang="en-US"/>
              <a:pPr/>
              <a:t>21</a:t>
            </a:fld>
            <a:endParaRPr lang="en-US"/>
          </a:p>
        </p:txBody>
      </p:sp>
      <p:graphicFrame>
        <p:nvGraphicFramePr>
          <p:cNvPr id="8" name="Chart 7"/>
          <p:cNvGraphicFramePr/>
          <p:nvPr/>
        </p:nvGraphicFramePr>
        <p:xfrm>
          <a:off x="533400" y="1676400"/>
          <a:ext cx="75438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11" name="Oval 10"/>
          <p:cNvSpPr/>
          <p:nvPr/>
        </p:nvSpPr>
        <p:spPr>
          <a:xfrm>
            <a:off x="1066800" y="2209800"/>
            <a:ext cx="323516" cy="316832"/>
          </a:xfrm>
          <a:prstGeom prst="ellipse">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1860884" y="3765885"/>
            <a:ext cx="318168" cy="311484"/>
          </a:xfrm>
          <a:prstGeom prst="ellipse">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3911600" y="2955758"/>
            <a:ext cx="318168" cy="311484"/>
          </a:xfrm>
          <a:prstGeom prst="ellipse">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2288674" y="3166979"/>
            <a:ext cx="318168" cy="311484"/>
          </a:xfrm>
          <a:prstGeom prst="ellipse">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3077411" y="3608137"/>
            <a:ext cx="318168" cy="311484"/>
          </a:xfrm>
          <a:prstGeom prst="ellipse">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4320674" y="4142874"/>
            <a:ext cx="318168" cy="311484"/>
          </a:xfrm>
          <a:prstGeom prst="ellipse">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5122779" y="3568032"/>
            <a:ext cx="318168" cy="311484"/>
          </a:xfrm>
          <a:prstGeom prst="ellipse">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2566737" y="4997115"/>
            <a:ext cx="1271502" cy="461665"/>
          </a:xfrm>
          <a:prstGeom prst="rect">
            <a:avLst/>
          </a:prstGeom>
          <a:noFill/>
        </p:spPr>
        <p:txBody>
          <a:bodyPr wrap="none" rtlCol="0">
            <a:spAutoFit/>
          </a:bodyPr>
          <a:lstStyle/>
          <a:p>
            <a:r>
              <a:rPr lang="en-US" sz="2400" b="1">
                <a:latin typeface="Baskerville"/>
              </a:rPr>
              <a:t>Aeolian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33400" y="566003"/>
            <a:ext cx="8001000" cy="5170645"/>
          </a:xfrm>
          <a:prstGeom prst="rect">
            <a:avLst/>
          </a:prstGeom>
          <a:noFill/>
        </p:spPr>
        <p:txBody>
          <a:bodyPr wrap="square" rtlCol="0">
            <a:spAutoFit/>
          </a:bodyPr>
          <a:lstStyle/>
          <a:p>
            <a:r>
              <a:rPr lang="en-US" sz="2200">
                <a:latin typeface="Baskerville"/>
              </a:rPr>
              <a:t>Also, 3 is lower in the later period, and b3 is higher, so there is less “mixture” of b3 and 3 – again, more like pure Aeolian (and</a:t>
            </a:r>
          </a:p>
          <a:p>
            <a:r>
              <a:rPr lang="en-US" sz="2200">
                <a:latin typeface="Baskerville"/>
              </a:rPr>
              <a:t>again may represent declining influence of the blues).</a:t>
            </a: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r>
              <a:rPr lang="en-US" sz="2200">
                <a:latin typeface="Baskerville"/>
              </a:rPr>
              <a:t>Other small differences in the later period – the increase in 5 and decrease in 1 – are harder to interpret. </a:t>
            </a:r>
          </a:p>
        </p:txBody>
      </p:sp>
      <p:sp>
        <p:nvSpPr>
          <p:cNvPr id="9" name="Slide Number Placeholder 8"/>
          <p:cNvSpPr>
            <a:spLocks noGrp="1"/>
          </p:cNvSpPr>
          <p:nvPr>
            <p:ph type="sldNum" sz="quarter" idx="12"/>
          </p:nvPr>
        </p:nvSpPr>
        <p:spPr/>
        <p:txBody>
          <a:bodyPr/>
          <a:lstStyle/>
          <a:p>
            <a:fld id="{E386E389-7193-9546-AA67-97765F1BDDCC}" type="slidenum">
              <a:rPr lang="en-US"/>
              <a:pPr/>
              <a:t>22</a:t>
            </a:fld>
            <a:endParaRPr lang="en-US"/>
          </a:p>
        </p:txBody>
      </p:sp>
      <p:graphicFrame>
        <p:nvGraphicFramePr>
          <p:cNvPr id="8" name="Chart 7"/>
          <p:cNvGraphicFramePr/>
          <p:nvPr/>
        </p:nvGraphicFramePr>
        <p:xfrm>
          <a:off x="533400" y="1676400"/>
          <a:ext cx="75438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10" name="Oval 9"/>
          <p:cNvSpPr/>
          <p:nvPr/>
        </p:nvSpPr>
        <p:spPr>
          <a:xfrm>
            <a:off x="2642937" y="3410952"/>
            <a:ext cx="838200" cy="125730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939801" y="927100"/>
            <a:ext cx="7467599" cy="4154983"/>
          </a:xfrm>
          <a:prstGeom prst="rect">
            <a:avLst/>
          </a:prstGeom>
          <a:noFill/>
        </p:spPr>
        <p:txBody>
          <a:bodyPr wrap="square" rtlCol="0">
            <a:spAutoFit/>
          </a:bodyPr>
          <a:lstStyle/>
          <a:p>
            <a:r>
              <a:rPr lang="en-US" sz="2200">
                <a:latin typeface="Baskerville"/>
              </a:rPr>
              <a:t>The most striking difference between the two periods is the shift in b6 and 6 in minor. But the number of songs in our corpus is fairly small: is this difference statistically significant?</a:t>
            </a:r>
          </a:p>
          <a:p>
            <a:endParaRPr lang="en-US" sz="2200">
              <a:latin typeface="Baskerville"/>
            </a:endParaRPr>
          </a:p>
          <a:p>
            <a:r>
              <a:rPr lang="en-US" sz="2200">
                <a:latin typeface="Baskerville"/>
              </a:rPr>
              <a:t>One way of analyzing this is to represent each “minor” song with a single number, the “submediant ratio”:</a:t>
            </a:r>
          </a:p>
          <a:p>
            <a:endParaRPr lang="en-US" sz="2200">
              <a:latin typeface="Baskerville"/>
            </a:endParaRPr>
          </a:p>
          <a:p>
            <a:r>
              <a:rPr lang="en-US" sz="2200">
                <a:latin typeface="Baskerville"/>
              </a:rPr>
              <a:t> 	submediant ratio = (count of 6) / (count of 6 + b6)</a:t>
            </a:r>
          </a:p>
          <a:p>
            <a:endParaRPr lang="en-US" sz="2200">
              <a:latin typeface="Baskerville"/>
            </a:endParaRPr>
          </a:p>
          <a:p>
            <a:r>
              <a:rPr lang="en-US" sz="2200">
                <a:latin typeface="Baskerville"/>
              </a:rPr>
              <a:t>...the proportion of “submediant” notes that are 6 rather than b6. The data just shown suggests that this tends to decline over time.</a:t>
            </a:r>
          </a:p>
        </p:txBody>
      </p:sp>
      <p:sp>
        <p:nvSpPr>
          <p:cNvPr id="5" name="Slide Number Placeholder 4"/>
          <p:cNvSpPr>
            <a:spLocks noGrp="1"/>
          </p:cNvSpPr>
          <p:nvPr>
            <p:ph type="sldNum" sz="quarter" idx="12"/>
          </p:nvPr>
        </p:nvSpPr>
        <p:spPr/>
        <p:txBody>
          <a:bodyPr/>
          <a:lstStyle/>
          <a:p>
            <a:fld id="{E386E389-7193-9546-AA67-97765F1BDDCC}" type="slidenum">
              <a:rPr lang="en-US"/>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939801" y="927100"/>
            <a:ext cx="7467599" cy="5386090"/>
          </a:xfrm>
          <a:prstGeom prst="rect">
            <a:avLst/>
          </a:prstGeom>
          <a:noFill/>
        </p:spPr>
        <p:txBody>
          <a:bodyPr wrap="square" rtlCol="0">
            <a:spAutoFit/>
          </a:bodyPr>
          <a:lstStyle/>
          <a:p>
            <a:r>
              <a:rPr lang="en-US" sz="2200" b="1">
                <a:latin typeface="Baskerville"/>
              </a:rPr>
              <a:t>Average submediant ratio in minor songs, by decade</a:t>
            </a: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a:latin typeface="Baskerville"/>
            </a:endParaRPr>
          </a:p>
          <a:p>
            <a:r>
              <a:rPr lang="en-US" sz="2200">
                <a:latin typeface="Baskerville"/>
              </a:rPr>
              <a:t>...A pretty consistent pattern.</a:t>
            </a:r>
          </a:p>
        </p:txBody>
      </p:sp>
      <p:sp>
        <p:nvSpPr>
          <p:cNvPr id="5" name="Slide Number Placeholder 4"/>
          <p:cNvSpPr>
            <a:spLocks noGrp="1"/>
          </p:cNvSpPr>
          <p:nvPr>
            <p:ph type="sldNum" sz="quarter" idx="12"/>
          </p:nvPr>
        </p:nvSpPr>
        <p:spPr/>
        <p:txBody>
          <a:bodyPr/>
          <a:lstStyle/>
          <a:p>
            <a:fld id="{E386E389-7193-9546-AA67-97765F1BDDCC}" type="slidenum">
              <a:rPr lang="en-US"/>
              <a:pPr/>
              <a:t>24</a:t>
            </a:fld>
            <a:endParaRPr lang="en-US"/>
          </a:p>
        </p:txBody>
      </p:sp>
      <p:graphicFrame>
        <p:nvGraphicFramePr>
          <p:cNvPr id="8" name="Chart 7"/>
          <p:cNvGraphicFramePr/>
          <p:nvPr/>
        </p:nvGraphicFramePr>
        <p:xfrm>
          <a:off x="1330827" y="1673058"/>
          <a:ext cx="5981700" cy="38227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863601" y="673100"/>
            <a:ext cx="7823199" cy="5632311"/>
          </a:xfrm>
          <a:prstGeom prst="rect">
            <a:avLst/>
          </a:prstGeom>
          <a:noFill/>
        </p:spPr>
        <p:txBody>
          <a:bodyPr wrap="square" rtlCol="0">
            <a:spAutoFit/>
          </a:bodyPr>
          <a:lstStyle/>
          <a:p>
            <a:r>
              <a:rPr lang="en-US" sz="2000" b="1">
                <a:latin typeface="Baskerville"/>
              </a:rPr>
              <a:t>Submediant ratios in individual songs (minor songs only), shown chronologically</a:t>
            </a: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endParaRPr lang="en-US" sz="2000" b="1">
              <a:latin typeface="Baskerville"/>
            </a:endParaRPr>
          </a:p>
          <a:p>
            <a:r>
              <a:rPr lang="en-US" sz="2000">
                <a:latin typeface="Baskerville"/>
              </a:rPr>
              <a:t>(Shaded markers indicate more than one data point.) Again a consistent pattern, and highly significant (r = –.74, p &lt; .0001).</a:t>
            </a:r>
          </a:p>
        </p:txBody>
      </p:sp>
      <p:sp>
        <p:nvSpPr>
          <p:cNvPr id="5" name="Slide Number Placeholder 4"/>
          <p:cNvSpPr>
            <a:spLocks noGrp="1"/>
          </p:cNvSpPr>
          <p:nvPr>
            <p:ph type="sldNum" sz="quarter" idx="12"/>
          </p:nvPr>
        </p:nvSpPr>
        <p:spPr/>
        <p:txBody>
          <a:bodyPr/>
          <a:lstStyle/>
          <a:p>
            <a:fld id="{E386E389-7193-9546-AA67-97765F1BDDCC}" type="slidenum">
              <a:rPr lang="en-US"/>
              <a:pPr/>
              <a:t>25</a:t>
            </a:fld>
            <a:endParaRPr lang="en-US"/>
          </a:p>
        </p:txBody>
      </p:sp>
      <p:graphicFrame>
        <p:nvGraphicFramePr>
          <p:cNvPr id="9" name="Chart 8"/>
          <p:cNvGraphicFramePr/>
          <p:nvPr/>
        </p:nvGraphicFramePr>
        <p:xfrm>
          <a:off x="476250" y="1460500"/>
          <a:ext cx="7816850" cy="38735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466558" y="588210"/>
            <a:ext cx="7763042" cy="2462212"/>
          </a:xfrm>
          <a:prstGeom prst="rect">
            <a:avLst/>
          </a:prstGeom>
          <a:noFill/>
        </p:spPr>
        <p:txBody>
          <a:bodyPr wrap="square" rtlCol="0">
            <a:spAutoFit/>
          </a:bodyPr>
          <a:lstStyle/>
          <a:p>
            <a:r>
              <a:rPr lang="en-US" sz="2200">
                <a:latin typeface="Baskerville"/>
              </a:rPr>
              <a:t>The relative decrease in 6 (and increase in b6) in minor seems plausibly related to declining blues influence. But what is replacing it? Natural minor?</a:t>
            </a:r>
          </a:p>
          <a:p>
            <a:endParaRPr lang="en-US" sz="2200">
              <a:latin typeface="Baskerville"/>
            </a:endParaRPr>
          </a:p>
          <a:p>
            <a:r>
              <a:rPr lang="en-US" sz="2200">
                <a:latin typeface="Baskerville"/>
              </a:rPr>
              <a:t>What else would we expect to see if this is the case? Perhaps a shift from pentatonic melody to more diatonic melody. </a:t>
            </a:r>
          </a:p>
          <a:p>
            <a:endParaRPr lang="en-US" sz="2200">
              <a:latin typeface="Baskerville"/>
            </a:endParaRPr>
          </a:p>
        </p:txBody>
      </p:sp>
      <p:sp>
        <p:nvSpPr>
          <p:cNvPr id="4" name="Slide Number Placeholder 3"/>
          <p:cNvSpPr>
            <a:spLocks noGrp="1"/>
          </p:cNvSpPr>
          <p:nvPr>
            <p:ph type="sldNum" sz="quarter" idx="12"/>
          </p:nvPr>
        </p:nvSpPr>
        <p:spPr/>
        <p:txBody>
          <a:bodyPr/>
          <a:lstStyle/>
          <a:p>
            <a:fld id="{E386E389-7193-9546-AA67-97765F1BDDCC}" type="slidenum">
              <a:rPr lang="en-US"/>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33400" y="762000"/>
            <a:ext cx="8229600" cy="5170645"/>
          </a:xfrm>
          <a:prstGeom prst="rect">
            <a:avLst/>
          </a:prstGeom>
          <a:noFill/>
        </p:spPr>
        <p:txBody>
          <a:bodyPr wrap="square" rtlCol="0">
            <a:spAutoFit/>
          </a:bodyPr>
          <a:lstStyle/>
          <a:p>
            <a:r>
              <a:rPr lang="en-US" sz="2200">
                <a:latin typeface="Baskerville"/>
              </a:rPr>
              <a:t>Diatonic and pentatonic scales have different interval distributions (within the octave):</a:t>
            </a: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r>
              <a:rPr lang="en-US" sz="2200">
                <a:latin typeface="Baskerville"/>
              </a:rPr>
              <a:t>Diatonic scales contain half-steps (m2); pentatonic scales do not. If popular music has been getting more diatonic, we would expect to see more melodic half-steps.  </a:t>
            </a:r>
          </a:p>
        </p:txBody>
      </p:sp>
      <p:sp>
        <p:nvSpPr>
          <p:cNvPr id="4" name="Slide Number Placeholder 3"/>
          <p:cNvSpPr>
            <a:spLocks noGrp="1"/>
          </p:cNvSpPr>
          <p:nvPr>
            <p:ph type="sldNum" sz="quarter" idx="12"/>
          </p:nvPr>
        </p:nvSpPr>
        <p:spPr/>
        <p:txBody>
          <a:bodyPr/>
          <a:lstStyle/>
          <a:p>
            <a:fld id="{E386E389-7193-9546-AA67-97765F1BDDCC}" type="slidenum">
              <a:rPr lang="en-US"/>
              <a:pPr/>
              <a:t>27</a:t>
            </a:fld>
            <a:endParaRPr lang="en-US"/>
          </a:p>
        </p:txBody>
      </p:sp>
      <p:graphicFrame>
        <p:nvGraphicFramePr>
          <p:cNvPr id="8" name="Table 7"/>
          <p:cNvGraphicFramePr>
            <a:graphicFrameLocks noGrp="1"/>
          </p:cNvGraphicFramePr>
          <p:nvPr/>
        </p:nvGraphicFramePr>
        <p:xfrm>
          <a:off x="1470525" y="1824789"/>
          <a:ext cx="6096000" cy="259588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n-US"/>
                        <a:t>Interval</a:t>
                      </a:r>
                    </a:p>
                  </a:txBody>
                  <a:tcPr/>
                </a:tc>
                <a:tc>
                  <a:txBody>
                    <a:bodyPr/>
                    <a:lstStyle/>
                    <a:p>
                      <a:r>
                        <a:rPr lang="en-US"/>
                        <a:t>Diatonic</a:t>
                      </a:r>
                    </a:p>
                  </a:txBody>
                  <a:tcPr/>
                </a:tc>
                <a:tc>
                  <a:txBody>
                    <a:bodyPr/>
                    <a:lstStyle/>
                    <a:p>
                      <a:r>
                        <a:rPr lang="en-US"/>
                        <a:t>Pentatonic</a:t>
                      </a:r>
                    </a:p>
                  </a:txBody>
                  <a:tcPr/>
                </a:tc>
              </a:tr>
              <a:tr h="370840">
                <a:tc>
                  <a:txBody>
                    <a:bodyPr/>
                    <a:lstStyle/>
                    <a:p>
                      <a:r>
                        <a:rPr lang="en-US"/>
                        <a:t>m2</a:t>
                      </a:r>
                    </a:p>
                  </a:txBody>
                  <a:tcPr/>
                </a:tc>
                <a:tc>
                  <a:txBody>
                    <a:bodyPr/>
                    <a:lstStyle/>
                    <a:p>
                      <a:r>
                        <a:rPr lang="en-US"/>
                        <a:t>2</a:t>
                      </a:r>
                    </a:p>
                  </a:txBody>
                  <a:tcPr/>
                </a:tc>
                <a:tc>
                  <a:txBody>
                    <a:bodyPr/>
                    <a:lstStyle/>
                    <a:p>
                      <a:r>
                        <a:rPr lang="en-US"/>
                        <a:t>0</a:t>
                      </a:r>
                    </a:p>
                  </a:txBody>
                  <a:tcPr/>
                </a:tc>
              </a:tr>
              <a:tr h="370840">
                <a:tc>
                  <a:txBody>
                    <a:bodyPr/>
                    <a:lstStyle/>
                    <a:p>
                      <a:r>
                        <a:rPr lang="en-US"/>
                        <a:t>M2</a:t>
                      </a:r>
                    </a:p>
                  </a:txBody>
                  <a:tcPr/>
                </a:tc>
                <a:tc>
                  <a:txBody>
                    <a:bodyPr/>
                    <a:lstStyle/>
                    <a:p>
                      <a:r>
                        <a:rPr lang="en-US"/>
                        <a:t>5</a:t>
                      </a:r>
                    </a:p>
                  </a:txBody>
                  <a:tcPr/>
                </a:tc>
                <a:tc>
                  <a:txBody>
                    <a:bodyPr/>
                    <a:lstStyle/>
                    <a:p>
                      <a:r>
                        <a:rPr lang="en-US"/>
                        <a:t>3</a:t>
                      </a:r>
                    </a:p>
                  </a:txBody>
                  <a:tcPr/>
                </a:tc>
              </a:tr>
              <a:tr h="370840">
                <a:tc>
                  <a:txBody>
                    <a:bodyPr/>
                    <a:lstStyle/>
                    <a:p>
                      <a:r>
                        <a:rPr lang="en-US"/>
                        <a:t>m3</a:t>
                      </a:r>
                    </a:p>
                  </a:txBody>
                  <a:tcPr/>
                </a:tc>
                <a:tc>
                  <a:txBody>
                    <a:bodyPr/>
                    <a:lstStyle/>
                    <a:p>
                      <a:r>
                        <a:rPr lang="en-US"/>
                        <a:t>4</a:t>
                      </a:r>
                    </a:p>
                  </a:txBody>
                  <a:tcPr/>
                </a:tc>
                <a:tc>
                  <a:txBody>
                    <a:bodyPr/>
                    <a:lstStyle/>
                    <a:p>
                      <a:r>
                        <a:rPr lang="en-US"/>
                        <a:t>2</a:t>
                      </a:r>
                    </a:p>
                  </a:txBody>
                  <a:tcPr/>
                </a:tc>
              </a:tr>
              <a:tr h="370840">
                <a:tc>
                  <a:txBody>
                    <a:bodyPr/>
                    <a:lstStyle/>
                    <a:p>
                      <a:r>
                        <a:rPr lang="en-US"/>
                        <a:t>M3</a:t>
                      </a:r>
                    </a:p>
                  </a:txBody>
                  <a:tcPr/>
                </a:tc>
                <a:tc>
                  <a:txBody>
                    <a:bodyPr/>
                    <a:lstStyle/>
                    <a:p>
                      <a:r>
                        <a:rPr lang="en-US"/>
                        <a:t>3</a:t>
                      </a:r>
                    </a:p>
                  </a:txBody>
                  <a:tcPr/>
                </a:tc>
                <a:tc>
                  <a:txBody>
                    <a:bodyPr/>
                    <a:lstStyle/>
                    <a:p>
                      <a:r>
                        <a:rPr lang="en-US"/>
                        <a:t>1</a:t>
                      </a:r>
                    </a:p>
                  </a:txBody>
                  <a:tcPr/>
                </a:tc>
              </a:tr>
              <a:tr h="370840">
                <a:tc>
                  <a:txBody>
                    <a:bodyPr/>
                    <a:lstStyle/>
                    <a:p>
                      <a:r>
                        <a:rPr lang="en-US"/>
                        <a:t>P4</a:t>
                      </a:r>
                    </a:p>
                  </a:txBody>
                  <a:tcPr/>
                </a:tc>
                <a:tc>
                  <a:txBody>
                    <a:bodyPr/>
                    <a:lstStyle/>
                    <a:p>
                      <a:r>
                        <a:rPr lang="en-US"/>
                        <a:t>6</a:t>
                      </a:r>
                    </a:p>
                  </a:txBody>
                  <a:tcPr/>
                </a:tc>
                <a:tc>
                  <a:txBody>
                    <a:bodyPr/>
                    <a:lstStyle/>
                    <a:p>
                      <a:r>
                        <a:rPr lang="en-US"/>
                        <a:t>4</a:t>
                      </a:r>
                    </a:p>
                  </a:txBody>
                  <a:tcPr/>
                </a:tc>
              </a:tr>
              <a:tr h="370840">
                <a:tc>
                  <a:txBody>
                    <a:bodyPr/>
                    <a:lstStyle/>
                    <a:p>
                      <a:r>
                        <a:rPr lang="en-US"/>
                        <a:t>TT</a:t>
                      </a:r>
                    </a:p>
                  </a:txBody>
                  <a:tcPr/>
                </a:tc>
                <a:tc>
                  <a:txBody>
                    <a:bodyPr/>
                    <a:lstStyle/>
                    <a:p>
                      <a:r>
                        <a:rPr lang="en-US"/>
                        <a:t>1</a:t>
                      </a:r>
                    </a:p>
                  </a:txBody>
                  <a:tcPr/>
                </a:tc>
                <a:tc>
                  <a:txBody>
                    <a:bodyPr/>
                    <a:lstStyle/>
                    <a:p>
                      <a:r>
                        <a:rPr lang="en-US"/>
                        <a:t>0</a:t>
                      </a:r>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06663" y="307474"/>
            <a:ext cx="8229600" cy="5170645"/>
          </a:xfrm>
          <a:prstGeom prst="rect">
            <a:avLst/>
          </a:prstGeom>
          <a:noFill/>
        </p:spPr>
        <p:txBody>
          <a:bodyPr wrap="square" rtlCol="0">
            <a:spAutoFit/>
          </a:bodyPr>
          <a:lstStyle/>
          <a:p>
            <a:r>
              <a:rPr lang="en-US" sz="2200">
                <a:latin typeface="Baskerville"/>
              </a:rPr>
              <a:t>Comparing melodic interval distributions between the two historical periods (1950-79 and 1980-2009):</a:t>
            </a: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r>
              <a:rPr lang="en-US" sz="2200">
                <a:latin typeface="Baskerville"/>
              </a:rPr>
              <a:t>						</a:t>
            </a:r>
            <a:endParaRPr lang="en-US">
              <a:latin typeface="+mj-lt"/>
            </a:endParaRPr>
          </a:p>
        </p:txBody>
      </p:sp>
      <p:sp>
        <p:nvSpPr>
          <p:cNvPr id="4" name="Slide Number Placeholder 3"/>
          <p:cNvSpPr>
            <a:spLocks noGrp="1"/>
          </p:cNvSpPr>
          <p:nvPr>
            <p:ph type="sldNum" sz="quarter" idx="12"/>
          </p:nvPr>
        </p:nvSpPr>
        <p:spPr/>
        <p:txBody>
          <a:bodyPr/>
          <a:lstStyle/>
          <a:p>
            <a:fld id="{E386E389-7193-9546-AA67-97765F1BDDCC}" type="slidenum">
              <a:rPr lang="en-US"/>
              <a:pPr/>
              <a:t>28</a:t>
            </a:fld>
            <a:endParaRPr lang="en-US"/>
          </a:p>
        </p:txBody>
      </p:sp>
      <p:graphicFrame>
        <p:nvGraphicFramePr>
          <p:cNvPr id="9" name="Chart 8"/>
          <p:cNvGraphicFramePr/>
          <p:nvPr/>
        </p:nvGraphicFramePr>
        <p:xfrm>
          <a:off x="267702" y="935788"/>
          <a:ext cx="8394700" cy="4194009"/>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3340768" y="4942305"/>
            <a:ext cx="1223750" cy="369332"/>
          </a:xfrm>
          <a:prstGeom prst="rect">
            <a:avLst/>
          </a:prstGeom>
          <a:noFill/>
        </p:spPr>
        <p:txBody>
          <a:bodyPr wrap="none" rtlCol="0">
            <a:spAutoFit/>
          </a:bodyPr>
          <a:lstStyle/>
          <a:p>
            <a:r>
              <a:rPr lang="en-US">
                <a:latin typeface="+mj-lt"/>
              </a:rPr>
              <a:t>Half-steps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06663" y="307474"/>
            <a:ext cx="8229600" cy="6186308"/>
          </a:xfrm>
          <a:prstGeom prst="rect">
            <a:avLst/>
          </a:prstGeom>
          <a:noFill/>
        </p:spPr>
        <p:txBody>
          <a:bodyPr wrap="square" rtlCol="0">
            <a:spAutoFit/>
          </a:bodyPr>
          <a:lstStyle/>
          <a:p>
            <a:r>
              <a:rPr lang="en-US" sz="2200">
                <a:latin typeface="Baskerville"/>
              </a:rPr>
              <a:t>Comparing melodic interval distributions between the two historical periods (1950-79 and 1980-2009):</a:t>
            </a: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r>
              <a:rPr lang="en-US" sz="2200">
                <a:latin typeface="Baskerville"/>
              </a:rPr>
              <a:t>Whole-steps become slightly less common in the later period. But half-steps are no more common (in fact, very slightly less so). So there is little evidence of a shift to diatonicism. (This is for ALL songs, major and minor – but just looking at minor songs yields similar results.) </a:t>
            </a:r>
          </a:p>
        </p:txBody>
      </p:sp>
      <p:sp>
        <p:nvSpPr>
          <p:cNvPr id="4" name="Slide Number Placeholder 3"/>
          <p:cNvSpPr>
            <a:spLocks noGrp="1"/>
          </p:cNvSpPr>
          <p:nvPr>
            <p:ph type="sldNum" sz="quarter" idx="12"/>
          </p:nvPr>
        </p:nvSpPr>
        <p:spPr/>
        <p:txBody>
          <a:bodyPr/>
          <a:lstStyle/>
          <a:p>
            <a:fld id="{E386E389-7193-9546-AA67-97765F1BDDCC}" type="slidenum">
              <a:rPr lang="en-US"/>
              <a:pPr/>
              <a:t>29</a:t>
            </a:fld>
            <a:endParaRPr lang="en-US"/>
          </a:p>
        </p:txBody>
      </p:sp>
      <p:graphicFrame>
        <p:nvGraphicFramePr>
          <p:cNvPr id="9" name="Chart 8"/>
          <p:cNvGraphicFramePr/>
          <p:nvPr/>
        </p:nvGraphicFramePr>
        <p:xfrm>
          <a:off x="267702" y="935788"/>
          <a:ext cx="8394700" cy="4194009"/>
        </p:xfrm>
        <a:graphic>
          <a:graphicData uri="http://schemas.openxmlformats.org/drawingml/2006/chart">
            <c:chart xmlns:c="http://schemas.openxmlformats.org/drawingml/2006/chart" xmlns:r="http://schemas.openxmlformats.org/officeDocument/2006/relationships" r:id="rId2"/>
          </a:graphicData>
        </a:graphic>
      </p:graphicFrame>
      <p:sp>
        <p:nvSpPr>
          <p:cNvPr id="8" name="Rounded Rectangle 7"/>
          <p:cNvSpPr/>
          <p:nvPr/>
        </p:nvSpPr>
        <p:spPr>
          <a:xfrm>
            <a:off x="3048000" y="2874210"/>
            <a:ext cx="609600" cy="1469189"/>
          </a:xfrm>
          <a:prstGeom prst="round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4109453" y="3382211"/>
            <a:ext cx="609600" cy="1180430"/>
          </a:xfrm>
          <a:prstGeom prst="round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33400" y="381000"/>
            <a:ext cx="8153400" cy="5601533"/>
          </a:xfrm>
          <a:prstGeom prst="rect">
            <a:avLst/>
          </a:prstGeom>
          <a:noFill/>
        </p:spPr>
        <p:txBody>
          <a:bodyPr wrap="square" rtlCol="0">
            <a:spAutoFit/>
          </a:bodyPr>
          <a:lstStyle/>
          <a:p>
            <a:r>
              <a:rPr lang="en-US" sz="2200">
                <a:latin typeface="Baskerville"/>
              </a:rPr>
              <a:t>The initial corpus was based on </a:t>
            </a:r>
            <a:r>
              <a:rPr lang="en-US" sz="2200" i="1">
                <a:latin typeface="Baskerville"/>
              </a:rPr>
              <a:t>Rolling Stone</a:t>
            </a:r>
            <a:r>
              <a:rPr lang="en-US" sz="2200">
                <a:latin typeface="Baskerville"/>
              </a:rPr>
              <a:t> magazine’s list of the “500 Greatest Songs of All Time” (2004). The top 10 songs from the list:</a:t>
            </a:r>
          </a:p>
          <a:p>
            <a:pPr marL="406400"/>
            <a:endParaRPr lang="en-US" sz="2800">
              <a:latin typeface="Baskerville"/>
            </a:endParaRPr>
          </a:p>
          <a:p>
            <a:pPr marL="406400"/>
            <a:r>
              <a:rPr lang="en-US" sz="2000" smtClean="0">
                <a:latin typeface="Baskerville"/>
              </a:rPr>
              <a:t>1      Bob Dylan, “Like a Rolling Stone” (1965)	</a:t>
            </a:r>
          </a:p>
          <a:p>
            <a:pPr marL="406400"/>
            <a:r>
              <a:rPr lang="en-US" sz="2000" smtClean="0">
                <a:latin typeface="Baskerville"/>
              </a:rPr>
              <a:t>2	The Rolling Stones, “Satisfaction” (1965)	</a:t>
            </a:r>
          </a:p>
          <a:p>
            <a:pPr marL="406400"/>
            <a:r>
              <a:rPr lang="en-US" sz="2000" smtClean="0">
                <a:latin typeface="Baskerville"/>
              </a:rPr>
              <a:t>3	John Lennon, “Imagine” (1971)</a:t>
            </a:r>
          </a:p>
          <a:p>
            <a:pPr marL="406400"/>
            <a:r>
              <a:rPr lang="en-US" sz="2000" smtClean="0">
                <a:latin typeface="Baskerville"/>
              </a:rPr>
              <a:t>4	Marvin Gaye, “What's Going On” (1971)	</a:t>
            </a:r>
          </a:p>
          <a:p>
            <a:pPr marL="406400"/>
            <a:r>
              <a:rPr lang="en-US" sz="2000" smtClean="0">
                <a:latin typeface="Baskerville"/>
              </a:rPr>
              <a:t>5	Aretha Franklin, “Respect” (1967)			</a:t>
            </a:r>
          </a:p>
          <a:p>
            <a:pPr marL="406400"/>
            <a:r>
              <a:rPr lang="en-US" sz="2000" smtClean="0">
                <a:latin typeface="Baskerville"/>
              </a:rPr>
              <a:t>6	The Beach Boys, “Good Vibrations” (1966)</a:t>
            </a:r>
          </a:p>
          <a:p>
            <a:pPr marL="406400"/>
            <a:r>
              <a:rPr lang="en-US" sz="2000" smtClean="0">
                <a:latin typeface="Baskerville"/>
              </a:rPr>
              <a:t>7	Chuck Berry, “Johnny B. Goode” (1958)	</a:t>
            </a:r>
          </a:p>
          <a:p>
            <a:pPr marL="406400"/>
            <a:r>
              <a:rPr lang="en-US" sz="2000" smtClean="0">
                <a:latin typeface="Baskerville"/>
              </a:rPr>
              <a:t>8	The Beatles, “Hey Jude” (1968)	</a:t>
            </a:r>
          </a:p>
          <a:p>
            <a:pPr marL="406400"/>
            <a:r>
              <a:rPr lang="en-US" sz="2000" smtClean="0">
                <a:latin typeface="Baskerville"/>
              </a:rPr>
              <a:t>9	Nirvana, “Smells Like Teen Spirit” (1991)	</a:t>
            </a:r>
          </a:p>
          <a:p>
            <a:pPr marL="406400"/>
            <a:r>
              <a:rPr lang="en-US" sz="2000" smtClean="0">
                <a:latin typeface="Baskerville"/>
              </a:rPr>
              <a:t>10	Ray Charles, “What'd I Say” (1959)</a:t>
            </a:r>
          </a:p>
          <a:p>
            <a:pPr marL="406400"/>
            <a:endParaRPr lang="en-US" sz="2000" smtClean="0">
              <a:latin typeface="Baskerville"/>
            </a:endParaRPr>
          </a:p>
          <a:p>
            <a:r>
              <a:rPr lang="en-US" sz="2200" smtClean="0">
                <a:latin typeface="Baskerville"/>
              </a:rPr>
              <a:t>We analyzed 200 songs from this list. The corpus spans roughly 1954 to 2000, with a couple of outliers (one song from 1949, one from 2004). For simplicity, we’ll refer to it as the “1950-2000” set.</a:t>
            </a:r>
            <a:endParaRPr lang="en-US" sz="2200">
              <a:latin typeface="Courier"/>
            </a:endParaRPr>
          </a:p>
        </p:txBody>
      </p:sp>
      <p:sp>
        <p:nvSpPr>
          <p:cNvPr id="5" name="Slide Number Placeholder 4"/>
          <p:cNvSpPr>
            <a:spLocks noGrp="1"/>
          </p:cNvSpPr>
          <p:nvPr>
            <p:ph type="sldNum" sz="quarter" idx="12"/>
          </p:nvPr>
        </p:nvSpPr>
        <p:spPr/>
        <p:txBody>
          <a:bodyPr/>
          <a:lstStyle/>
          <a:p>
            <a:fld id="{E386E389-7193-9546-AA67-97765F1BDDCC}" type="slidenum">
              <a:rPr lang="en-US"/>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06663" y="307474"/>
            <a:ext cx="8229600" cy="6186308"/>
          </a:xfrm>
          <a:prstGeom prst="rect">
            <a:avLst/>
          </a:prstGeom>
          <a:noFill/>
        </p:spPr>
        <p:txBody>
          <a:bodyPr wrap="square" rtlCol="0">
            <a:spAutoFit/>
          </a:bodyPr>
          <a:lstStyle/>
          <a:p>
            <a:r>
              <a:rPr lang="en-US" sz="2200">
                <a:latin typeface="Baskerville"/>
              </a:rPr>
              <a:t>Comparing melodic interval distributions between the two historical periods (1950-79 and 1980-2009):</a:t>
            </a: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r>
              <a:rPr lang="en-US" sz="2200">
                <a:latin typeface="Baskerville"/>
              </a:rPr>
              <a:t>More striking is the increase in repeated notes. Ascending and descending 4ths (+5, -5) also become more common.</a:t>
            </a:r>
          </a:p>
          <a:p>
            <a:r>
              <a:rPr lang="en-US" sz="2200">
                <a:latin typeface="Baskerville"/>
              </a:rPr>
              <a:t>	Average interval size is practically unchanged (2.06 in the earlier period, 1.92 in the later period).</a:t>
            </a:r>
          </a:p>
        </p:txBody>
      </p:sp>
      <p:sp>
        <p:nvSpPr>
          <p:cNvPr id="4" name="Slide Number Placeholder 3"/>
          <p:cNvSpPr>
            <a:spLocks noGrp="1"/>
          </p:cNvSpPr>
          <p:nvPr>
            <p:ph type="sldNum" sz="quarter" idx="12"/>
          </p:nvPr>
        </p:nvSpPr>
        <p:spPr/>
        <p:txBody>
          <a:bodyPr/>
          <a:lstStyle/>
          <a:p>
            <a:fld id="{E386E389-7193-9546-AA67-97765F1BDDCC}" type="slidenum">
              <a:rPr lang="en-US"/>
              <a:pPr/>
              <a:t>30</a:t>
            </a:fld>
            <a:endParaRPr lang="en-US"/>
          </a:p>
        </p:txBody>
      </p:sp>
      <p:graphicFrame>
        <p:nvGraphicFramePr>
          <p:cNvPr id="9" name="Chart 8"/>
          <p:cNvGraphicFramePr/>
          <p:nvPr/>
        </p:nvGraphicFramePr>
        <p:xfrm>
          <a:off x="267702" y="935788"/>
          <a:ext cx="8394700" cy="4194009"/>
        </p:xfrm>
        <a:graphic>
          <a:graphicData uri="http://schemas.openxmlformats.org/drawingml/2006/chart">
            <c:chart xmlns:c="http://schemas.openxmlformats.org/drawingml/2006/chart" xmlns:r="http://schemas.openxmlformats.org/officeDocument/2006/relationships" r:id="rId2"/>
          </a:graphicData>
        </a:graphic>
      </p:graphicFrame>
      <p:sp>
        <p:nvSpPr>
          <p:cNvPr id="8" name="Rounded Rectangle 7"/>
          <p:cNvSpPr/>
          <p:nvPr/>
        </p:nvSpPr>
        <p:spPr>
          <a:xfrm>
            <a:off x="3810000" y="1243262"/>
            <a:ext cx="534737" cy="1042737"/>
          </a:xfrm>
          <a:prstGeom prst="round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ounded Rectangle 10"/>
          <p:cNvSpPr/>
          <p:nvPr/>
        </p:nvSpPr>
        <p:spPr>
          <a:xfrm>
            <a:off x="2558717" y="4157580"/>
            <a:ext cx="355600" cy="419767"/>
          </a:xfrm>
          <a:prstGeom prst="round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ounded Rectangle 11"/>
          <p:cNvSpPr/>
          <p:nvPr/>
        </p:nvSpPr>
        <p:spPr>
          <a:xfrm>
            <a:off x="5211012" y="4136191"/>
            <a:ext cx="355600" cy="419767"/>
          </a:xfrm>
          <a:prstGeom prst="round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479927" y="454526"/>
            <a:ext cx="8229600" cy="5170645"/>
          </a:xfrm>
          <a:prstGeom prst="rect">
            <a:avLst/>
          </a:prstGeom>
          <a:noFill/>
        </p:spPr>
        <p:txBody>
          <a:bodyPr wrap="square" rtlCol="0">
            <a:spAutoFit/>
          </a:bodyPr>
          <a:lstStyle/>
          <a:p>
            <a:r>
              <a:rPr lang="en-US" sz="2200">
                <a:latin typeface="Baskerville"/>
              </a:rPr>
              <a:t>Schellenberg and van Scheve (2012) found increasing use of minor in recent popular music. In our corpus, the proportion of melodies in minor is virtually unchanged between the earlier and later periods...</a:t>
            </a:r>
          </a:p>
          <a:p>
            <a:endParaRPr lang="en-US" sz="2200">
              <a:latin typeface="Baskerville"/>
            </a:endParaRPr>
          </a:p>
          <a:p>
            <a:r>
              <a:rPr lang="en-US" sz="2200">
                <a:latin typeface="Baskerville"/>
              </a:rPr>
              <a:t>			    </a:t>
            </a:r>
            <a:r>
              <a:rPr lang="en-US" sz="2200" b="1">
                <a:latin typeface="Baskerville"/>
              </a:rPr>
              <a:t>Proportion of melodies in minor</a:t>
            </a: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a:latin typeface="Baskerville"/>
            </a:endParaRPr>
          </a:p>
          <a:p>
            <a:endParaRPr lang="en-US" sz="2200" b="1">
              <a:latin typeface="Baskerville"/>
            </a:endParaRPr>
          </a:p>
        </p:txBody>
      </p:sp>
      <p:sp>
        <p:nvSpPr>
          <p:cNvPr id="4" name="Slide Number Placeholder 3"/>
          <p:cNvSpPr>
            <a:spLocks noGrp="1"/>
          </p:cNvSpPr>
          <p:nvPr>
            <p:ph type="sldNum" sz="quarter" idx="12"/>
          </p:nvPr>
        </p:nvSpPr>
        <p:spPr/>
        <p:txBody>
          <a:bodyPr/>
          <a:lstStyle/>
          <a:p>
            <a:fld id="{E386E389-7193-9546-AA67-97765F1BDDCC}" type="slidenum">
              <a:rPr lang="en-US"/>
              <a:pPr/>
              <a:t>31</a:t>
            </a:fld>
            <a:endParaRPr lang="en-US"/>
          </a:p>
        </p:txBody>
      </p:sp>
      <p:graphicFrame>
        <p:nvGraphicFramePr>
          <p:cNvPr id="9" name="Chart 8"/>
          <p:cNvGraphicFramePr/>
          <p:nvPr/>
        </p:nvGraphicFramePr>
        <p:xfrm>
          <a:off x="2018631" y="2391611"/>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479927" y="454526"/>
            <a:ext cx="8229600" cy="3477875"/>
          </a:xfrm>
          <a:prstGeom prst="rect">
            <a:avLst/>
          </a:prstGeom>
          <a:noFill/>
        </p:spPr>
        <p:txBody>
          <a:bodyPr wrap="square" rtlCol="0">
            <a:spAutoFit/>
          </a:bodyPr>
          <a:lstStyle/>
          <a:p>
            <a:r>
              <a:rPr lang="en-US" sz="2200" b="1">
                <a:latin typeface="Baskerville"/>
              </a:rPr>
              <a:t>Conclusions</a:t>
            </a:r>
            <a:endParaRPr lang="en-US" sz="2200">
              <a:latin typeface="Baskerville"/>
            </a:endParaRPr>
          </a:p>
          <a:p>
            <a:endParaRPr lang="en-US" sz="2200" b="1">
              <a:latin typeface="Baskerville"/>
            </a:endParaRPr>
          </a:p>
          <a:p>
            <a:r>
              <a:rPr lang="en-US" sz="2200">
                <a:latin typeface="Baskerville"/>
              </a:rPr>
              <a:t>Between the first and second thirty years of rock, the overall scale-degree distributions have been quite stable. The main change has been an increase in the frequency of b6 and a decrease in 6 in “minor” songs. </a:t>
            </a:r>
          </a:p>
          <a:p>
            <a:endParaRPr lang="en-US" sz="2200">
              <a:latin typeface="Baskerville"/>
            </a:endParaRPr>
          </a:p>
          <a:p>
            <a:r>
              <a:rPr lang="en-US" sz="2200">
                <a:latin typeface="Baskerville"/>
              </a:rPr>
              <a:t>This may point to a move away from pentatonic, blues-based organization and a move towards natural minor. However, the distribution of intervals does not reflect this.</a:t>
            </a:r>
          </a:p>
        </p:txBody>
      </p:sp>
      <p:sp>
        <p:nvSpPr>
          <p:cNvPr id="4" name="Slide Number Placeholder 3"/>
          <p:cNvSpPr>
            <a:spLocks noGrp="1"/>
          </p:cNvSpPr>
          <p:nvPr>
            <p:ph type="sldNum" sz="quarter" idx="12"/>
          </p:nvPr>
        </p:nvSpPr>
        <p:spPr/>
        <p:txBody>
          <a:bodyPr/>
          <a:lstStyle/>
          <a:p>
            <a:fld id="{E386E389-7193-9546-AA67-97765F1BDDCC}" type="slidenum">
              <a:rPr lang="en-US"/>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33400" y="762000"/>
            <a:ext cx="7924800" cy="3477875"/>
          </a:xfrm>
          <a:prstGeom prst="rect">
            <a:avLst/>
          </a:prstGeom>
          <a:noFill/>
        </p:spPr>
        <p:txBody>
          <a:bodyPr wrap="square" rtlCol="0">
            <a:spAutoFit/>
          </a:bodyPr>
          <a:lstStyle/>
          <a:p>
            <a:r>
              <a:rPr lang="en-US" sz="2200">
                <a:latin typeface="Baskerville"/>
              </a:rPr>
              <a:t>One might wonder whether the results are due to the particular</a:t>
            </a:r>
          </a:p>
          <a:p>
            <a:r>
              <a:rPr lang="en-US" sz="2200">
                <a:latin typeface="Baskerville"/>
              </a:rPr>
              <a:t>set of songs that the corpus happens to include.</a:t>
            </a:r>
          </a:p>
          <a:p>
            <a:endParaRPr lang="en-US" sz="2200">
              <a:latin typeface="Baskerville"/>
            </a:endParaRPr>
          </a:p>
          <a:p>
            <a:r>
              <a:rPr lang="en-US" sz="2200">
                <a:latin typeface="Baskerville"/>
              </a:rPr>
              <a:t>One might ask, indeed, what the corpus is supposed to represent. (Those polled for the earlier list were asked to name the greatest songs of the “rock and roll era”; those polled for the later list were asked to name the “best songs” of the 2000s.)</a:t>
            </a:r>
          </a:p>
          <a:p>
            <a:endParaRPr lang="en-US" sz="2200">
              <a:latin typeface="Baskerville"/>
            </a:endParaRPr>
          </a:p>
          <a:p>
            <a:r>
              <a:rPr lang="en-US" sz="2200">
                <a:latin typeface="Baskerville"/>
              </a:rPr>
              <a:t>Perhaps all one can say is that the corpus represents a fairly broad spectrum of late 20th-century / early 21st-century popular music. </a:t>
            </a:r>
          </a:p>
        </p:txBody>
      </p:sp>
      <p:sp>
        <p:nvSpPr>
          <p:cNvPr id="4" name="Slide Number Placeholder 3"/>
          <p:cNvSpPr>
            <a:spLocks noGrp="1"/>
          </p:cNvSpPr>
          <p:nvPr>
            <p:ph type="sldNum" sz="quarter" idx="12"/>
          </p:nvPr>
        </p:nvSpPr>
        <p:spPr/>
        <p:txBody>
          <a:bodyPr/>
          <a:lstStyle/>
          <a:p>
            <a:fld id="{E386E389-7193-9546-AA67-97765F1BDDCC}" type="slidenum">
              <a:rPr lang="en-US"/>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479927" y="454526"/>
            <a:ext cx="8229600" cy="5170645"/>
          </a:xfrm>
          <a:prstGeom prst="rect">
            <a:avLst/>
          </a:prstGeom>
          <a:noFill/>
        </p:spPr>
        <p:txBody>
          <a:bodyPr wrap="square" rtlCol="0">
            <a:spAutoFit/>
          </a:bodyPr>
          <a:lstStyle/>
          <a:p>
            <a:r>
              <a:rPr lang="en-US" sz="2200" b="1">
                <a:latin typeface="Baskerville"/>
              </a:rPr>
              <a:t>Further questions about historical change in popular music</a:t>
            </a:r>
            <a:endParaRPr lang="en-US" sz="2200">
              <a:latin typeface="Baskerville"/>
            </a:endParaRPr>
          </a:p>
          <a:p>
            <a:endParaRPr lang="en-US" sz="2200" b="1">
              <a:latin typeface="Baskerville"/>
            </a:endParaRPr>
          </a:p>
          <a:p>
            <a:r>
              <a:rPr lang="en-US" sz="2200">
                <a:latin typeface="Baskerville"/>
              </a:rPr>
              <a:t>- Do the harmonic analyses of recent songs reflect an analogous shift towards natural minor? (We have just finished the harmonic analyses of the 2000s songs and have not yet done much with them.) </a:t>
            </a:r>
          </a:p>
          <a:p>
            <a:endParaRPr lang="en-US" sz="2200">
              <a:latin typeface="Baskerville"/>
            </a:endParaRPr>
          </a:p>
          <a:p>
            <a:r>
              <a:rPr lang="en-US" sz="2200">
                <a:latin typeface="Baskerville"/>
              </a:rPr>
              <a:t>- Does the melodic data reflect a rise or fall in complexity over time? It has been suggested that popular music has gotten simpler (Serra et al., 2011).</a:t>
            </a:r>
          </a:p>
          <a:p>
            <a:endParaRPr lang="en-US" sz="2200">
              <a:latin typeface="Baskerville"/>
            </a:endParaRPr>
          </a:p>
          <a:p>
            <a:r>
              <a:rPr lang="en-US" sz="2200">
                <a:latin typeface="Baskerville"/>
              </a:rPr>
              <a:t>- Does the melodic data (in combination with the harmonic data) reflect a shift in the coordination between melody and harmony? A degree of independence between melody and harmony is characteristic of earlier rock – again, perhaps, reflecting blues influence (Temperley, 2007).</a:t>
            </a:r>
          </a:p>
          <a:p>
            <a:endParaRPr lang="en-US" sz="2200">
              <a:latin typeface="Baskerville"/>
            </a:endParaRPr>
          </a:p>
        </p:txBody>
      </p:sp>
      <p:sp>
        <p:nvSpPr>
          <p:cNvPr id="4" name="Slide Number Placeholder 3"/>
          <p:cNvSpPr>
            <a:spLocks noGrp="1"/>
          </p:cNvSpPr>
          <p:nvPr>
            <p:ph type="sldNum" sz="quarter" idx="12"/>
          </p:nvPr>
        </p:nvSpPr>
        <p:spPr/>
        <p:txBody>
          <a:bodyPr/>
          <a:lstStyle/>
          <a:p>
            <a:fld id="{E386E389-7193-9546-AA67-97765F1BDDCC}" type="slidenum">
              <a:rPr lang="en-US"/>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33400" y="762000"/>
            <a:ext cx="8229600" cy="430887"/>
          </a:xfrm>
          <a:prstGeom prst="rect">
            <a:avLst/>
          </a:prstGeom>
          <a:noFill/>
        </p:spPr>
        <p:txBody>
          <a:bodyPr wrap="square" rtlCol="0">
            <a:spAutoFit/>
          </a:bodyPr>
          <a:lstStyle/>
          <a:p>
            <a:r>
              <a:rPr lang="en-US" sz="2200" b="1">
                <a:latin typeface="Baskerville"/>
              </a:rPr>
              <a:t>Thank you for your attention!</a:t>
            </a:r>
          </a:p>
        </p:txBody>
      </p:sp>
      <p:sp>
        <p:nvSpPr>
          <p:cNvPr id="4" name="Slide Number Placeholder 3"/>
          <p:cNvSpPr>
            <a:spLocks noGrp="1"/>
          </p:cNvSpPr>
          <p:nvPr>
            <p:ph type="sldNum" sz="quarter" idx="12"/>
          </p:nvPr>
        </p:nvSpPr>
        <p:spPr/>
        <p:txBody>
          <a:bodyPr/>
          <a:lstStyle/>
          <a:p>
            <a:fld id="{E386E389-7193-9546-AA67-97765F1BDDCC}" type="slidenum">
              <a:rPr lang="en-US"/>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228600" y="228600"/>
            <a:ext cx="8686799" cy="6309421"/>
          </a:xfrm>
          <a:prstGeom prst="rect">
            <a:avLst/>
          </a:prstGeom>
          <a:noFill/>
        </p:spPr>
        <p:txBody>
          <a:bodyPr wrap="square" rtlCol="0">
            <a:spAutoFit/>
          </a:bodyPr>
          <a:lstStyle/>
          <a:p>
            <a:r>
              <a:rPr lang="en-US" sz="2200" b="1">
                <a:latin typeface="Baskerville"/>
              </a:rPr>
              <a:t>References</a:t>
            </a:r>
          </a:p>
          <a:p>
            <a:endParaRPr lang="en-US" sz="2200" b="1">
              <a:latin typeface="Baskerville"/>
            </a:endParaRPr>
          </a:p>
          <a:p>
            <a:r>
              <a:rPr lang="en-US">
                <a:latin typeface="Baskerville"/>
              </a:rPr>
              <a:t>de Clercq, T. 2014. “Typical Chords in Typical Song Sections: How Harmony and Form Interact in a Corpus of Rock Music.” Eighth European Music Analysis Conference (EuroMAC). </a:t>
            </a:r>
          </a:p>
          <a:p>
            <a:endParaRPr lang="en-US">
              <a:latin typeface="Baskerville"/>
            </a:endParaRPr>
          </a:p>
          <a:p>
            <a:r>
              <a:rPr lang="en-US">
                <a:latin typeface="Baskerville"/>
              </a:rPr>
              <a:t>de Clercq, T., &amp; Temperley, D. 2011. "A Corpus Analysis of Rock Harmony." </a:t>
            </a:r>
            <a:r>
              <a:rPr lang="en-US" i="1">
                <a:latin typeface="Baskerville"/>
              </a:rPr>
              <a:t>Popular Music</a:t>
            </a:r>
            <a:r>
              <a:rPr lang="en-US">
                <a:latin typeface="Baskerville"/>
              </a:rPr>
              <a:t> 30, 47-70.</a:t>
            </a:r>
          </a:p>
          <a:p>
            <a:endParaRPr lang="en-US" b="1">
              <a:latin typeface="Baskerville"/>
            </a:endParaRPr>
          </a:p>
          <a:p>
            <a:r>
              <a:rPr lang="en-US">
                <a:latin typeface="Baskerville"/>
              </a:rPr>
              <a:t>Schellenberg, G., &amp; van Scheve, C. 2012. “Emotional cues in American popular music: Five decades of the Top 40.” Psychology of Aesthetics, Creativity, and the Arts, 6, 196–203.</a:t>
            </a:r>
          </a:p>
          <a:p>
            <a:endParaRPr lang="en-US">
              <a:latin typeface="Baskerville"/>
            </a:endParaRPr>
          </a:p>
          <a:p>
            <a:r>
              <a:rPr lang="en-US">
                <a:latin typeface="Baskerville"/>
              </a:rPr>
              <a:t>Serrà, J., Corral, A., Boguna, A., Haro, M., &amp; Arcos, J. 2012. “Measuring the Evolution of Contemporary Western Popular Music.” </a:t>
            </a:r>
            <a:r>
              <a:rPr lang="en-US" i="1">
                <a:latin typeface="Baskerville"/>
              </a:rPr>
              <a:t>Scientific Reports </a:t>
            </a:r>
            <a:r>
              <a:rPr lang="en-US">
                <a:latin typeface="Baskerville"/>
              </a:rPr>
              <a:t>2, article 521.</a:t>
            </a:r>
          </a:p>
          <a:p>
            <a:endParaRPr lang="en-US" b="1">
              <a:latin typeface="Baskerville"/>
            </a:endParaRPr>
          </a:p>
          <a:p>
            <a:r>
              <a:rPr lang="en-US">
                <a:latin typeface="Baskerville"/>
              </a:rPr>
              <a:t>Temperley, D. 2007. "The Melodic-Harmonic 'Divorce' in Rock." </a:t>
            </a:r>
            <a:r>
              <a:rPr lang="en-US" i="1">
                <a:latin typeface="Baskerville"/>
              </a:rPr>
              <a:t>Popular Music</a:t>
            </a:r>
            <a:r>
              <a:rPr lang="en-US">
                <a:latin typeface="Baskerville"/>
              </a:rPr>
              <a:t> 26 #2, 323-342.</a:t>
            </a:r>
          </a:p>
          <a:p>
            <a:endParaRPr lang="en-US" b="1">
              <a:latin typeface="Baskerville"/>
            </a:endParaRPr>
          </a:p>
          <a:p>
            <a:r>
              <a:rPr lang="en-US">
                <a:latin typeface="Baskerville"/>
              </a:rPr>
              <a:t>Temperley, D. 2011. "The Cadential IV in Rock." </a:t>
            </a:r>
            <a:r>
              <a:rPr lang="en-US" i="1">
                <a:latin typeface="Baskerville"/>
              </a:rPr>
              <a:t>Music Theory Online </a:t>
            </a:r>
            <a:r>
              <a:rPr lang="en-US">
                <a:latin typeface="Baskerville"/>
              </a:rPr>
              <a:t>17.1. </a:t>
            </a:r>
          </a:p>
          <a:p>
            <a:endParaRPr lang="en-US" b="1">
              <a:latin typeface="Baskerville"/>
            </a:endParaRPr>
          </a:p>
          <a:p>
            <a:r>
              <a:rPr lang="en-US">
                <a:latin typeface="Baskerville"/>
              </a:rPr>
              <a:t>Temperley, D., &amp; de Clercq, T. 2013. “Statistical Analysis of Harmony and Melody in Rock Music.” </a:t>
            </a:r>
            <a:r>
              <a:rPr lang="en-US" i="1">
                <a:latin typeface="Baskerville"/>
              </a:rPr>
              <a:t>Journal of New Music Research </a:t>
            </a:r>
            <a:r>
              <a:rPr lang="en-US">
                <a:latin typeface="Baskerville"/>
              </a:rPr>
              <a:t>42, 187-204.</a:t>
            </a:r>
          </a:p>
        </p:txBody>
      </p:sp>
      <p:sp>
        <p:nvSpPr>
          <p:cNvPr id="4" name="Slide Number Placeholder 3"/>
          <p:cNvSpPr>
            <a:spLocks noGrp="1"/>
          </p:cNvSpPr>
          <p:nvPr>
            <p:ph type="sldNum" sz="quarter" idx="12"/>
          </p:nvPr>
        </p:nvSpPr>
        <p:spPr/>
        <p:txBody>
          <a:bodyPr/>
          <a:lstStyle/>
          <a:p>
            <a:fld id="{E386E389-7193-9546-AA67-97765F1BDDCC}" type="slidenum">
              <a:rPr lang="en-US"/>
              <a:pPr/>
              <a:t>36</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304800" y="381000"/>
            <a:ext cx="8610600" cy="5940088"/>
          </a:xfrm>
          <a:prstGeom prst="rect">
            <a:avLst/>
          </a:prstGeom>
          <a:noFill/>
        </p:spPr>
        <p:txBody>
          <a:bodyPr wrap="square" rtlCol="0">
            <a:spAutoFit/>
          </a:bodyPr>
          <a:lstStyle/>
          <a:p>
            <a:r>
              <a:rPr lang="en-US" sz="2000">
                <a:latin typeface="Baskerville"/>
              </a:rPr>
              <a:t>To make the corpus more current, we have recently added some songs from </a:t>
            </a:r>
            <a:r>
              <a:rPr lang="en-US" sz="2000" i="1">
                <a:latin typeface="Baskerville"/>
              </a:rPr>
              <a:t>Rolling Stone</a:t>
            </a:r>
            <a:r>
              <a:rPr lang="en-US" sz="2000">
                <a:latin typeface="Baskerville"/>
              </a:rPr>
              <a:t>’s</a:t>
            </a:r>
            <a:r>
              <a:rPr lang="en-US" sz="2000" i="1">
                <a:latin typeface="Baskerville"/>
              </a:rPr>
              <a:t> </a:t>
            </a:r>
            <a:r>
              <a:rPr lang="en-US" sz="2000">
                <a:latin typeface="Baskerville"/>
              </a:rPr>
              <a:t>list of the “100 best songs of the 2000s” (2000-2009). The top 10:</a:t>
            </a:r>
          </a:p>
          <a:p>
            <a:endParaRPr lang="en-US" sz="2000" b="1">
              <a:latin typeface="Baskerville"/>
            </a:endParaRPr>
          </a:p>
          <a:p>
            <a:pPr marL="406400"/>
            <a:r>
              <a:rPr lang="en-US" sz="2000">
                <a:latin typeface="Baskerville"/>
              </a:rPr>
              <a:t>1 	Gnarls Barkley, “Crazy” </a:t>
            </a:r>
          </a:p>
          <a:p>
            <a:pPr marL="406400"/>
            <a:r>
              <a:rPr lang="en-US" sz="2000">
                <a:latin typeface="Baskerville"/>
              </a:rPr>
              <a:t>2 	Jay-Z, “99 Problems”</a:t>
            </a:r>
          </a:p>
          <a:p>
            <a:pPr marL="406400"/>
            <a:r>
              <a:rPr lang="en-US" sz="2000">
                <a:latin typeface="Baskerville"/>
              </a:rPr>
              <a:t>3 	Beyonce, “Crazy In Love” </a:t>
            </a:r>
          </a:p>
          <a:p>
            <a:pPr marL="406400"/>
            <a:r>
              <a:rPr lang="en-US" sz="2000">
                <a:latin typeface="Baskerville"/>
              </a:rPr>
              <a:t>4 	OutKast, “Hey Ya!” </a:t>
            </a:r>
          </a:p>
          <a:p>
            <a:pPr marL="406400"/>
            <a:r>
              <a:rPr lang="en-US" sz="2000">
                <a:latin typeface="Baskerville"/>
              </a:rPr>
              <a:t>5 	M.I.A., “Paper Planes”</a:t>
            </a:r>
          </a:p>
          <a:p>
            <a:pPr marL="406400"/>
            <a:r>
              <a:rPr lang="en-US" sz="2000">
                <a:latin typeface="Baskerville"/>
              </a:rPr>
              <a:t>6 	The White Stripes, “Seven Nation Army”</a:t>
            </a:r>
          </a:p>
          <a:p>
            <a:pPr marL="406400"/>
            <a:r>
              <a:rPr lang="en-US" sz="2000">
                <a:latin typeface="Baskerville"/>
              </a:rPr>
              <a:t>7 	Yeah Yeah Yeahs, “Maps”</a:t>
            </a:r>
          </a:p>
          <a:p>
            <a:pPr marL="406400"/>
            <a:r>
              <a:rPr lang="en-US" sz="2000">
                <a:latin typeface="Baskerville"/>
              </a:rPr>
              <a:t>8 	Amy Winehouse, “Rehab”</a:t>
            </a:r>
          </a:p>
          <a:p>
            <a:pPr marL="406400"/>
            <a:r>
              <a:rPr lang="en-US" sz="2000">
                <a:latin typeface="Baskerville"/>
              </a:rPr>
              <a:t>9 	U2, “Beautiful Day” </a:t>
            </a:r>
          </a:p>
          <a:p>
            <a:pPr marL="406400"/>
            <a:r>
              <a:rPr lang="en-US" sz="2000">
                <a:latin typeface="Baskerville"/>
              </a:rPr>
              <a:t>10 	Eminem, “Stan”</a:t>
            </a:r>
          </a:p>
          <a:p>
            <a:endParaRPr lang="en-US" sz="2000">
              <a:latin typeface="Baskerville"/>
            </a:endParaRPr>
          </a:p>
          <a:p>
            <a:r>
              <a:rPr lang="en-US" sz="2000">
                <a:latin typeface="Baskerville"/>
              </a:rPr>
              <a:t>We took the top 40 songs from the list. One of these, Eminem’s “Lose Yourself” </a:t>
            </a:r>
          </a:p>
          <a:p>
            <a:r>
              <a:rPr lang="en-US" sz="2000">
                <a:latin typeface="Baskerville"/>
              </a:rPr>
              <a:t>(2002), was already in the earlier set, so in effect we added 39 new songs.</a:t>
            </a:r>
          </a:p>
          <a:p>
            <a:r>
              <a:rPr lang="en-US" sz="2000">
                <a:latin typeface="Baskerville"/>
              </a:rPr>
              <a:t> </a:t>
            </a:r>
          </a:p>
          <a:p>
            <a:r>
              <a:rPr lang="en-US" sz="2000">
                <a:latin typeface="Baskerville"/>
              </a:rPr>
              <a:t>(Both </a:t>
            </a:r>
            <a:r>
              <a:rPr lang="en-US" sz="2000" i="1">
                <a:latin typeface="Baskerville"/>
              </a:rPr>
              <a:t>Rolling Stone </a:t>
            </a:r>
            <a:r>
              <a:rPr lang="en-US" sz="2000">
                <a:latin typeface="Baskerville"/>
              </a:rPr>
              <a:t>lists were based on polls in which performing artists and other “music industry insiders” were asked to name the best or greatest songs of the era.)  </a:t>
            </a:r>
            <a:endParaRPr lang="en-US" sz="1600">
              <a:latin typeface="Courier"/>
            </a:endParaRPr>
          </a:p>
        </p:txBody>
      </p:sp>
      <p:sp>
        <p:nvSpPr>
          <p:cNvPr id="5" name="Slide Number Placeholder 4"/>
          <p:cNvSpPr>
            <a:spLocks noGrp="1"/>
          </p:cNvSpPr>
          <p:nvPr>
            <p:ph type="sldNum" sz="quarter" idx="12"/>
          </p:nvPr>
        </p:nvSpPr>
        <p:spPr/>
        <p:txBody>
          <a:bodyPr/>
          <a:lstStyle/>
          <a:p>
            <a:fld id="{E386E389-7193-9546-AA67-97765F1BDDCC}" type="slidenum">
              <a:rPr lang="en-US"/>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5" name="Slide Number Placeholder 4"/>
          <p:cNvSpPr>
            <a:spLocks noGrp="1"/>
          </p:cNvSpPr>
          <p:nvPr>
            <p:ph type="sldNum" sz="quarter" idx="12"/>
          </p:nvPr>
        </p:nvSpPr>
        <p:spPr/>
        <p:txBody>
          <a:bodyPr/>
          <a:lstStyle/>
          <a:p>
            <a:fld id="{E386E389-7193-9546-AA67-97765F1BDDCC}" type="slidenum">
              <a:rPr lang="en-US"/>
              <a:pPr/>
              <a:t>5</a:t>
            </a:fld>
            <a:endParaRPr lang="en-US"/>
          </a:p>
        </p:txBody>
      </p:sp>
      <p:graphicFrame>
        <p:nvGraphicFramePr>
          <p:cNvPr id="10" name="Table 9"/>
          <p:cNvGraphicFramePr>
            <a:graphicFrameLocks noGrp="1"/>
          </p:cNvGraphicFramePr>
          <p:nvPr/>
        </p:nvGraphicFramePr>
        <p:xfrm>
          <a:off x="2919663" y="1022684"/>
          <a:ext cx="2598821" cy="2865120"/>
        </p:xfrm>
        <a:graphic>
          <a:graphicData uri="http://schemas.openxmlformats.org/drawingml/2006/table">
            <a:tbl>
              <a:tblPr firstRow="1" bandRow="1">
                <a:tableStyleId>{5C22544A-7EE6-4342-B048-85BDC9FD1C3A}</a:tableStyleId>
              </a:tblPr>
              <a:tblGrid>
                <a:gridCol w="1074821"/>
                <a:gridCol w="1524000"/>
              </a:tblGrid>
              <a:tr h="370840">
                <a:tc>
                  <a:txBody>
                    <a:bodyPr/>
                    <a:lstStyle/>
                    <a:p>
                      <a:endParaRPr lang="en-US"/>
                    </a:p>
                    <a:p>
                      <a:r>
                        <a:rPr lang="en-US"/>
                        <a:t>Decade</a:t>
                      </a:r>
                    </a:p>
                  </a:txBody>
                  <a:tcPr/>
                </a:tc>
                <a:tc>
                  <a:txBody>
                    <a:bodyPr/>
                    <a:lstStyle/>
                    <a:p>
                      <a:r>
                        <a:rPr lang="en-US"/>
                        <a:t>Number</a:t>
                      </a:r>
                    </a:p>
                    <a:p>
                      <a:r>
                        <a:rPr lang="en-US"/>
                        <a:t>of</a:t>
                      </a:r>
                      <a:r>
                        <a:rPr lang="en-US" baseline="0"/>
                        <a:t> Songs</a:t>
                      </a:r>
                      <a:endParaRPr lang="en-US"/>
                    </a:p>
                  </a:txBody>
                  <a:tcPr/>
                </a:tc>
              </a:tr>
              <a:tr h="370840">
                <a:tc>
                  <a:txBody>
                    <a:bodyPr/>
                    <a:lstStyle/>
                    <a:p>
                      <a:r>
                        <a:rPr lang="en-US"/>
                        <a:t>1950s</a:t>
                      </a:r>
                    </a:p>
                  </a:txBody>
                  <a:tcPr/>
                </a:tc>
                <a:tc>
                  <a:txBody>
                    <a:bodyPr/>
                    <a:lstStyle/>
                    <a:p>
                      <a:r>
                        <a:rPr lang="en-US"/>
                        <a:t>36</a:t>
                      </a:r>
                    </a:p>
                  </a:txBody>
                  <a:tcPr/>
                </a:tc>
              </a:tr>
              <a:tr h="370840">
                <a:tc>
                  <a:txBody>
                    <a:bodyPr/>
                    <a:lstStyle/>
                    <a:p>
                      <a:r>
                        <a:rPr lang="en-US"/>
                        <a:t>1960s</a:t>
                      </a:r>
                    </a:p>
                  </a:txBody>
                  <a:tcPr/>
                </a:tc>
                <a:tc>
                  <a:txBody>
                    <a:bodyPr/>
                    <a:lstStyle/>
                    <a:p>
                      <a:r>
                        <a:rPr lang="en-US"/>
                        <a:t>86</a:t>
                      </a:r>
                    </a:p>
                  </a:txBody>
                  <a:tcPr/>
                </a:tc>
              </a:tr>
              <a:tr h="370840">
                <a:tc>
                  <a:txBody>
                    <a:bodyPr/>
                    <a:lstStyle/>
                    <a:p>
                      <a:r>
                        <a:rPr lang="en-US"/>
                        <a:t>1970s</a:t>
                      </a:r>
                    </a:p>
                  </a:txBody>
                  <a:tcPr/>
                </a:tc>
                <a:tc>
                  <a:txBody>
                    <a:bodyPr/>
                    <a:lstStyle/>
                    <a:p>
                      <a:r>
                        <a:rPr lang="en-US"/>
                        <a:t>38</a:t>
                      </a:r>
                    </a:p>
                  </a:txBody>
                  <a:tcPr/>
                </a:tc>
              </a:tr>
              <a:tr h="370840">
                <a:tc>
                  <a:txBody>
                    <a:bodyPr/>
                    <a:lstStyle/>
                    <a:p>
                      <a:r>
                        <a:rPr lang="en-US"/>
                        <a:t>1980s</a:t>
                      </a:r>
                    </a:p>
                  </a:txBody>
                  <a:tcPr/>
                </a:tc>
                <a:tc>
                  <a:txBody>
                    <a:bodyPr/>
                    <a:lstStyle/>
                    <a:p>
                      <a:r>
                        <a:rPr lang="en-US"/>
                        <a:t>19</a:t>
                      </a:r>
                    </a:p>
                  </a:txBody>
                  <a:tcPr/>
                </a:tc>
              </a:tr>
              <a:tr h="370840">
                <a:tc>
                  <a:txBody>
                    <a:bodyPr/>
                    <a:lstStyle/>
                    <a:p>
                      <a:r>
                        <a:rPr lang="en-US"/>
                        <a:t>1990s</a:t>
                      </a:r>
                    </a:p>
                  </a:txBody>
                  <a:tcPr/>
                </a:tc>
                <a:tc>
                  <a:txBody>
                    <a:bodyPr/>
                    <a:lstStyle/>
                    <a:p>
                      <a:r>
                        <a:rPr lang="en-US"/>
                        <a:t>20</a:t>
                      </a:r>
                    </a:p>
                  </a:txBody>
                  <a:tcPr/>
                </a:tc>
              </a:tr>
              <a:tr h="370840">
                <a:tc>
                  <a:txBody>
                    <a:bodyPr/>
                    <a:lstStyle/>
                    <a:p>
                      <a:r>
                        <a:rPr lang="en-US"/>
                        <a:t>2000s</a:t>
                      </a:r>
                    </a:p>
                  </a:txBody>
                  <a:tcPr/>
                </a:tc>
                <a:tc>
                  <a:txBody>
                    <a:bodyPr/>
                    <a:lstStyle/>
                    <a:p>
                      <a:r>
                        <a:rPr lang="en-US"/>
                        <a:t>40</a:t>
                      </a:r>
                    </a:p>
                  </a:txBody>
                  <a:tcPr/>
                </a:tc>
              </a:tr>
            </a:tbl>
          </a:graphicData>
        </a:graphic>
      </p:graphicFrame>
      <p:sp>
        <p:nvSpPr>
          <p:cNvPr id="11" name="TextBox 10"/>
          <p:cNvSpPr txBox="1"/>
          <p:nvPr/>
        </p:nvSpPr>
        <p:spPr>
          <a:xfrm>
            <a:off x="1156500" y="4337296"/>
            <a:ext cx="6324468" cy="1107996"/>
          </a:xfrm>
          <a:prstGeom prst="rect">
            <a:avLst/>
          </a:prstGeom>
          <a:noFill/>
        </p:spPr>
        <p:txBody>
          <a:bodyPr wrap="square" rtlCol="0">
            <a:spAutoFit/>
          </a:bodyPr>
          <a:lstStyle/>
          <a:p>
            <a:r>
              <a:rPr lang="en-US" sz="2200">
                <a:latin typeface="Baskerville"/>
              </a:rPr>
              <a:t>The balance of the corpus across the decades is rather uneven, due to the uneven composition of the original “Top 500” list.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533400" y="381000"/>
            <a:ext cx="7848600" cy="6617196"/>
          </a:xfrm>
          <a:prstGeom prst="rect">
            <a:avLst/>
          </a:prstGeom>
          <a:noFill/>
        </p:spPr>
        <p:txBody>
          <a:bodyPr wrap="square" rtlCol="0">
            <a:spAutoFit/>
          </a:bodyPr>
          <a:lstStyle/>
          <a:p>
            <a:r>
              <a:rPr lang="en-US" sz="2000">
                <a:latin typeface="Baskerville"/>
              </a:rPr>
              <a:t>We analyzed the harmony of all the songs, in Roman numeral notation. The analysis of the Beatles’ “Hey Jude”:</a:t>
            </a:r>
          </a:p>
          <a:p>
            <a:endParaRPr lang="en-US" sz="2200">
              <a:latin typeface="Baskerville"/>
            </a:endParaRPr>
          </a:p>
          <a:p>
            <a:r>
              <a:rPr lang="en-US" sz="2000">
                <a:latin typeface="Courier"/>
              </a:rPr>
              <a:t>[F] I | V | | I | IV | I | V | I | (etc.)</a:t>
            </a:r>
          </a:p>
          <a:p>
            <a:endParaRPr lang="en-US" sz="2000">
              <a:latin typeface="Baskerville"/>
            </a:endParaRPr>
          </a:p>
          <a:p>
            <a:r>
              <a:rPr lang="en-US" sz="2000">
                <a:latin typeface="Baskerville"/>
              </a:rPr>
              <a:t>We also transcribed the melodies of all the songs, in scale-degree notation. The first verse of “Hey Jude”: </a:t>
            </a:r>
          </a:p>
          <a:p>
            <a:endParaRPr lang="en-US" sz="1600">
              <a:latin typeface="Baskerville"/>
            </a:endParaRPr>
          </a:p>
          <a:p>
            <a:r>
              <a:rPr lang="en-US" sz="1600">
                <a:latin typeface="Courier"/>
              </a:rPr>
              <a:t>[F] [OCT=4] ...5 | 3....356 | v2.....23 | 4.^1..175 | 6.543.........5. | 6.6...6.21.7.16. | 5...v1236 | 5..543.7 | 1.....^5. (etc.)</a:t>
            </a:r>
          </a:p>
          <a:p>
            <a:endParaRPr lang="en-US" sz="2000">
              <a:latin typeface="Baskerville"/>
            </a:endParaRPr>
          </a:p>
          <a:p>
            <a:r>
              <a:rPr lang="en-US" sz="2000">
                <a:latin typeface="Baskerville"/>
              </a:rPr>
              <a:t>Out of the 239 songs total, 15 had little or no melody (e.g. rap songs), so no melodic transcriptions were done. And 10 songs were judged to have no significant harmonic content. This left 224 songs with melodic data, and 229 with harmonic data. </a:t>
            </a:r>
          </a:p>
          <a:p>
            <a:endParaRPr lang="en-US" sz="2000">
              <a:latin typeface="Baskerville"/>
            </a:endParaRPr>
          </a:p>
          <a:p>
            <a:r>
              <a:rPr lang="en-US" sz="2000">
                <a:latin typeface="Baskerville"/>
              </a:rPr>
              <a:t>Analyses and transcriptions of the original 200-song set are available at </a:t>
            </a:r>
          </a:p>
          <a:p>
            <a:r>
              <a:rPr lang="en-US" sz="2000">
                <a:latin typeface="Baskerville"/>
                <a:hlinkClick r:id="rId2"/>
              </a:rPr>
              <a:t>www.theory.esm.rochester.edu/rock_corpus</a:t>
            </a:r>
            <a:r>
              <a:rPr lang="en-US" sz="2000">
                <a:latin typeface="Baskerville"/>
              </a:rPr>
              <a:t>  </a:t>
            </a:r>
          </a:p>
          <a:p>
            <a:r>
              <a:rPr lang="en-US" sz="2000">
                <a:latin typeface="Baskerville"/>
              </a:rPr>
              <a:t>Data for the more recent songs will be made available soon.</a:t>
            </a:r>
          </a:p>
          <a:p>
            <a:endParaRPr lang="en-US" sz="2000">
              <a:latin typeface="Baskerville"/>
            </a:endParaRPr>
          </a:p>
          <a:p>
            <a:endParaRPr lang="en-US" sz="1600">
              <a:latin typeface="Courier"/>
            </a:endParaRPr>
          </a:p>
        </p:txBody>
      </p:sp>
      <p:sp>
        <p:nvSpPr>
          <p:cNvPr id="5" name="Slide Number Placeholder 4"/>
          <p:cNvSpPr>
            <a:spLocks noGrp="1"/>
          </p:cNvSpPr>
          <p:nvPr>
            <p:ph type="sldNum" sz="quarter" idx="12"/>
          </p:nvPr>
        </p:nvSpPr>
        <p:spPr/>
        <p:txBody>
          <a:bodyPr/>
          <a:lstStyle/>
          <a:p>
            <a:fld id="{E386E389-7193-9546-AA67-97765F1BDDCC}" type="slidenum">
              <a:rPr lang="en-US"/>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685801" y="762000"/>
            <a:ext cx="7848600" cy="5847754"/>
          </a:xfrm>
          <a:prstGeom prst="rect">
            <a:avLst/>
          </a:prstGeom>
          <a:noFill/>
        </p:spPr>
        <p:txBody>
          <a:bodyPr wrap="square" rtlCol="0">
            <a:spAutoFit/>
          </a:bodyPr>
          <a:lstStyle/>
          <a:p>
            <a:r>
              <a:rPr lang="en-US" sz="2200">
                <a:latin typeface="Baskerville"/>
              </a:rPr>
              <a:t>In previous work, we have explored several aspects of the data (using just the 1950-2000 set):</a:t>
            </a:r>
          </a:p>
          <a:p>
            <a:endParaRPr lang="en-US" sz="2200">
              <a:latin typeface="Baskerville"/>
            </a:endParaRPr>
          </a:p>
          <a:p>
            <a:r>
              <a:rPr lang="en-US" sz="2200">
                <a:latin typeface="Baskerville"/>
              </a:rPr>
              <a:t>- Distribution of roots and root transitions (de Clercq &amp; Temperley, 2011)</a:t>
            </a:r>
          </a:p>
          <a:p>
            <a:endParaRPr lang="en-US" sz="2200">
              <a:latin typeface="Baskerville"/>
            </a:endParaRPr>
          </a:p>
          <a:p>
            <a:r>
              <a:rPr lang="en-US" sz="2200">
                <a:latin typeface="Baskerville"/>
              </a:rPr>
              <a:t>- Scale-degree distributions (in both melodic and harmonic data) (Temperley &amp; de Clercq, 2013)</a:t>
            </a:r>
          </a:p>
          <a:p>
            <a:endParaRPr lang="en-US" sz="2200">
              <a:latin typeface="Baskerville"/>
            </a:endParaRPr>
          </a:p>
          <a:p>
            <a:r>
              <a:rPr lang="en-US" sz="2200">
                <a:latin typeface="Baskerville"/>
              </a:rPr>
              <a:t>- Key identification (Temperley &amp; de Clercq, 2013)</a:t>
            </a:r>
          </a:p>
          <a:p>
            <a:endParaRPr lang="en-US" sz="2200">
              <a:latin typeface="Baskerville"/>
            </a:endParaRPr>
          </a:p>
          <a:p>
            <a:r>
              <a:rPr lang="en-US" sz="2200">
                <a:latin typeface="Baskerville"/>
              </a:rPr>
              <a:t>- Cadences (Temperley, 2011)</a:t>
            </a:r>
          </a:p>
          <a:p>
            <a:endParaRPr lang="en-US" sz="2200">
              <a:latin typeface="Baskerville"/>
            </a:endParaRPr>
          </a:p>
          <a:p>
            <a:r>
              <a:rPr lang="en-US" sz="2200">
                <a:latin typeface="Baskerville"/>
              </a:rPr>
              <a:t>- The relationship between harmony and form (de Clercq, 2014)</a:t>
            </a:r>
          </a:p>
          <a:p>
            <a:endParaRPr lang="en-US" sz="2200" b="1">
              <a:latin typeface="Baskerville"/>
            </a:endParaRPr>
          </a:p>
          <a:p>
            <a:endParaRPr lang="en-US" sz="2200">
              <a:latin typeface="Baskerville"/>
            </a:endParaRPr>
          </a:p>
          <a:p>
            <a:endParaRPr lang="en-US" sz="2200">
              <a:latin typeface="Baskerville"/>
            </a:endParaRPr>
          </a:p>
        </p:txBody>
      </p:sp>
      <p:sp>
        <p:nvSpPr>
          <p:cNvPr id="4" name="Slide Number Placeholder 3"/>
          <p:cNvSpPr>
            <a:spLocks noGrp="1"/>
          </p:cNvSpPr>
          <p:nvPr>
            <p:ph type="sldNum" sz="quarter" idx="12"/>
          </p:nvPr>
        </p:nvSpPr>
        <p:spPr/>
        <p:txBody>
          <a:bodyPr/>
          <a:lstStyle/>
          <a:p>
            <a:fld id="{E386E389-7193-9546-AA67-97765F1BDDCC}" type="slidenum">
              <a:rPr lang="en-US"/>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2"/>
          <p:cNvSpPr txBox="1">
            <a:spLocks/>
          </p:cNvSpPr>
          <p:nvPr/>
        </p:nvSpPr>
        <p:spPr>
          <a:xfrm>
            <a:off x="533400" y="4724400"/>
            <a:ext cx="8229600" cy="609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a:ln>
                <a:noFill/>
              </a:ln>
              <a:solidFill>
                <a:schemeClr val="tx1"/>
              </a:solidFill>
              <a:effectLst/>
              <a:uLnTx/>
              <a:uFillTx/>
              <a:latin typeface="Baskerville"/>
              <a:ea typeface="+mn-ea"/>
              <a:cs typeface="+mn-cs"/>
            </a:endParaRPr>
          </a:p>
        </p:txBody>
      </p:sp>
      <p:sp>
        <p:nvSpPr>
          <p:cNvPr id="6" name="TextBox 5"/>
          <p:cNvSpPr txBox="1"/>
          <p:nvPr/>
        </p:nvSpPr>
        <p:spPr>
          <a:xfrm>
            <a:off x="685801" y="762000"/>
            <a:ext cx="7848600" cy="1785104"/>
          </a:xfrm>
          <a:prstGeom prst="rect">
            <a:avLst/>
          </a:prstGeom>
          <a:noFill/>
        </p:spPr>
        <p:txBody>
          <a:bodyPr wrap="square" rtlCol="0">
            <a:spAutoFit/>
          </a:bodyPr>
          <a:lstStyle/>
          <a:p>
            <a:r>
              <a:rPr lang="en-US" sz="2200">
                <a:latin typeface="Baskerville"/>
              </a:rPr>
              <a:t>In this paper we focus especially on issues of </a:t>
            </a:r>
            <a:r>
              <a:rPr lang="en-US" sz="2200" i="1">
                <a:latin typeface="Baskerville"/>
              </a:rPr>
              <a:t>historical change </a:t>
            </a:r>
            <a:r>
              <a:rPr lang="en-US" sz="2200">
                <a:latin typeface="Baskerville"/>
              </a:rPr>
              <a:t>in the corpus from 1950-2009, focusing on the melodic data.</a:t>
            </a:r>
          </a:p>
          <a:p>
            <a:endParaRPr lang="en-US" sz="2200" b="1">
              <a:latin typeface="Baskerville"/>
            </a:endParaRPr>
          </a:p>
          <a:p>
            <a:endParaRPr lang="en-US" sz="2200">
              <a:latin typeface="Baskerville"/>
            </a:endParaRPr>
          </a:p>
          <a:p>
            <a:endParaRPr lang="en-US" sz="2200">
              <a:latin typeface="Baskerville"/>
            </a:endParaRPr>
          </a:p>
        </p:txBody>
      </p:sp>
      <p:sp>
        <p:nvSpPr>
          <p:cNvPr id="4" name="Slide Number Placeholder 3"/>
          <p:cNvSpPr>
            <a:spLocks noGrp="1"/>
          </p:cNvSpPr>
          <p:nvPr>
            <p:ph type="sldNum" sz="quarter" idx="12"/>
          </p:nvPr>
        </p:nvSpPr>
        <p:spPr/>
        <p:txBody>
          <a:bodyPr/>
          <a:lstStyle/>
          <a:p>
            <a:fld id="{E386E389-7193-9546-AA67-97765F1BDDCC}" type="slidenum">
              <a:rPr lang="en-US"/>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685801" y="762000"/>
            <a:ext cx="7848600" cy="4585870"/>
          </a:xfrm>
          <a:prstGeom prst="rect">
            <a:avLst/>
          </a:prstGeom>
          <a:noFill/>
        </p:spPr>
        <p:txBody>
          <a:bodyPr wrap="square" rtlCol="0">
            <a:spAutoFit/>
          </a:bodyPr>
          <a:lstStyle/>
          <a:p>
            <a:r>
              <a:rPr lang="en-US" sz="2200">
                <a:latin typeface="Baskerville"/>
              </a:rPr>
              <a:t>While the current study is mainly exploratory – not guided by specific hypotheses – we were especially interested in changes in scale-degree distribution. </a:t>
            </a:r>
          </a:p>
          <a:p>
            <a:endParaRPr lang="en-US" sz="2200">
              <a:latin typeface="Baskerville"/>
            </a:endParaRPr>
          </a:p>
          <a:p>
            <a:r>
              <a:rPr lang="en-US" sz="2200">
                <a:latin typeface="Baskerville"/>
              </a:rPr>
              <a:t>Scale-degree distributions can easily be gathered from the melodic transcriptions, since notes are directly represented in that way: 1, b2, 2, b3, 3, etc. All notes are weighted equally (not by duration).</a:t>
            </a:r>
          </a:p>
          <a:p>
            <a:endParaRPr lang="en-US" sz="2200">
              <a:latin typeface="Baskerville"/>
            </a:endParaRPr>
          </a:p>
          <a:p>
            <a:r>
              <a:rPr lang="en-US" sz="2200">
                <a:latin typeface="Baskerville"/>
              </a:rPr>
              <a:t>In earlier work (reported in Temperley &amp; de Clercq, 2013), we took the scale-degree distributions from the 1950-2000 songs and clustered them, using a variant of the K-means method. (We did this partly to investigate the validity of the major / minor distinction in rock, which is controversial.)</a:t>
            </a:r>
          </a:p>
        </p:txBody>
      </p:sp>
      <p:sp>
        <p:nvSpPr>
          <p:cNvPr id="14" name="Slide Number Placeholder 13"/>
          <p:cNvSpPr>
            <a:spLocks noGrp="1"/>
          </p:cNvSpPr>
          <p:nvPr>
            <p:ph type="sldNum" sz="quarter" idx="12"/>
          </p:nvPr>
        </p:nvSpPr>
        <p:spPr/>
        <p:txBody>
          <a:bodyPr/>
          <a:lstStyle/>
          <a:p>
            <a:fld id="{E386E389-7193-9546-AA67-97765F1BDDCC}" type="slidenum">
              <a:rPr lang="en-US"/>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imes_new_rom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times_new_roman.thmx</Template>
  <TotalTime>31393</TotalTime>
  <Words>2859</Words>
  <Application>Microsoft Macintosh PowerPoint</Application>
  <PresentationFormat>On-screen Show (4:3)</PresentationFormat>
  <Paragraphs>492</Paragraphs>
  <Slides>36</Slides>
  <Notes>3</Notes>
  <HiddenSlides>0</HiddenSlides>
  <MMClips>0</MMClips>
  <ScaleCrop>false</ScaleCrop>
  <HeadingPairs>
    <vt:vector size="4" baseType="variant">
      <vt:variant>
        <vt:lpstr>Design Template</vt:lpstr>
      </vt:variant>
      <vt:variant>
        <vt:i4>1</vt:i4>
      </vt:variant>
      <vt:variant>
        <vt:lpstr>Slide Titles</vt:lpstr>
      </vt:variant>
      <vt:variant>
        <vt:i4>36</vt:i4>
      </vt:variant>
    </vt:vector>
  </HeadingPairs>
  <TitlesOfParts>
    <vt:vector size="37" baseType="lpstr">
      <vt:lpstr>times_new_roman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Company>Eastman School of Music</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Corpus Analysis of Rock Harmony  Trevor de Clercq and David Temperley  Eastman School of Music University of Rochester</dc:title>
  <dc:creator>Trevor de Clercq</dc:creator>
  <cp:lastModifiedBy>David Temperley</cp:lastModifiedBy>
  <cp:revision>561</cp:revision>
  <cp:lastPrinted>2010-10-20T20:56:56Z</cp:lastPrinted>
  <dcterms:created xsi:type="dcterms:W3CDTF">2015-07-18T00:19:51Z</dcterms:created>
  <dcterms:modified xsi:type="dcterms:W3CDTF">2015-07-18T00:28:20Z</dcterms:modified>
</cp:coreProperties>
</file>