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m4a" ContentType="audio/unknown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83" r:id="rId4"/>
    <p:sldId id="293" r:id="rId5"/>
    <p:sldId id="258" r:id="rId6"/>
    <p:sldId id="349" r:id="rId7"/>
    <p:sldId id="356" r:id="rId8"/>
    <p:sldId id="355" r:id="rId9"/>
    <p:sldId id="290" r:id="rId10"/>
    <p:sldId id="291" r:id="rId11"/>
    <p:sldId id="292" r:id="rId12"/>
    <p:sldId id="286" r:id="rId13"/>
    <p:sldId id="260" r:id="rId14"/>
    <p:sldId id="336" r:id="rId15"/>
    <p:sldId id="265" r:id="rId16"/>
    <p:sldId id="271" r:id="rId17"/>
    <p:sldId id="338" r:id="rId18"/>
    <p:sldId id="345" r:id="rId19"/>
    <p:sldId id="342" r:id="rId20"/>
    <p:sldId id="346" r:id="rId21"/>
    <p:sldId id="267" r:id="rId22"/>
    <p:sldId id="302" r:id="rId23"/>
    <p:sldId id="304" r:id="rId24"/>
    <p:sldId id="305" r:id="rId25"/>
    <p:sldId id="347" r:id="rId26"/>
    <p:sldId id="306" r:id="rId27"/>
    <p:sldId id="307" r:id="rId28"/>
    <p:sldId id="295" r:id="rId29"/>
    <p:sldId id="296" r:id="rId30"/>
    <p:sldId id="311" r:id="rId31"/>
    <p:sldId id="312" r:id="rId32"/>
    <p:sldId id="313" r:id="rId33"/>
    <p:sldId id="317" r:id="rId34"/>
    <p:sldId id="318" r:id="rId35"/>
    <p:sldId id="319" r:id="rId36"/>
    <p:sldId id="320" r:id="rId37"/>
    <p:sldId id="321" r:id="rId38"/>
    <p:sldId id="328" r:id="rId39"/>
    <p:sldId id="329" r:id="rId40"/>
    <p:sldId id="348" r:id="rId41"/>
    <p:sldId id="334" r:id="rId42"/>
    <p:sldId id="351" r:id="rId43"/>
    <p:sldId id="352" r:id="rId44"/>
    <p:sldId id="353" r:id="rId45"/>
    <p:sldId id="35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680" y="-8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ardDisk:Users:davidtemperley:Documents:papers:rock-melodies:KP,rock-pcdis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ardDisk:Users:davidtemperley:Documents:papers:rock-melodies:KP,rock-pcdis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ardDisk:Users:davidtemperley:Documents:papers:rock-melodies:KP,rock-pcdis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ardDisk:Users:davidtemperley:Documents:papers:rock-melodies:maj-mi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ardDisk:Users:davidtemperley:Documents:papers:rock-melodies:maj-mi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48564593301435"/>
          <c:y val="0.0277777777777778"/>
          <c:w val="0.654130467543232"/>
          <c:h val="0.801064814814815"/>
        </c:manualLayout>
      </c:layout>
      <c:lineChart>
        <c:grouping val="standard"/>
        <c:varyColors val="0"/>
        <c:ser>
          <c:idx val="1"/>
          <c:order val="0"/>
          <c:tx>
            <c:v>Classical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Sheet1!$H$1:$H$12</c:f>
              <c:numCache>
                <c:formatCode>General</c:formatCode>
                <c:ptCount val="12"/>
                <c:pt idx="0">
                  <c:v>0.220954356846473</c:v>
                </c:pt>
                <c:pt idx="1">
                  <c:v>0.0106039649608114</c:v>
                </c:pt>
                <c:pt idx="2">
                  <c:v>0.0961272475795297</c:v>
                </c:pt>
                <c:pt idx="3">
                  <c:v>0.0531350852927616</c:v>
                </c:pt>
                <c:pt idx="4">
                  <c:v>0.113416320885201</c:v>
                </c:pt>
                <c:pt idx="5">
                  <c:v>0.0990087597971415</c:v>
                </c:pt>
                <c:pt idx="6">
                  <c:v>0.0183264177040111</c:v>
                </c:pt>
                <c:pt idx="7">
                  <c:v>0.204011065006916</c:v>
                </c:pt>
                <c:pt idx="8">
                  <c:v>0.0413785154449055</c:v>
                </c:pt>
                <c:pt idx="9">
                  <c:v>0.0573997233748271</c:v>
                </c:pt>
                <c:pt idx="10">
                  <c:v>0.0182111572153066</c:v>
                </c:pt>
                <c:pt idx="11">
                  <c:v>0.0674273858921162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1987544"/>
        <c:axId val="2131984520"/>
      </c:lineChart>
      <c:catAx>
        <c:axId val="2131987544"/>
        <c:scaling>
          <c:orientation val="minMax"/>
        </c:scaling>
        <c:delete val="0"/>
        <c:axPos val="b"/>
        <c:majorTickMark val="out"/>
        <c:minorTickMark val="none"/>
        <c:tickLblPos val="nextTo"/>
        <c:crossAx val="2131984520"/>
        <c:crosses val="autoZero"/>
        <c:auto val="1"/>
        <c:lblAlgn val="ctr"/>
        <c:lblOffset val="100"/>
        <c:noMultiLvlLbl val="0"/>
      </c:catAx>
      <c:valAx>
        <c:axId val="2131984520"/>
        <c:scaling>
          <c:orientation val="minMax"/>
          <c:max val="0.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1987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Classical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Sheet1!$H$1:$H$12</c:f>
              <c:numCache>
                <c:formatCode>General</c:formatCode>
                <c:ptCount val="12"/>
                <c:pt idx="0">
                  <c:v>0.220954356846473</c:v>
                </c:pt>
                <c:pt idx="1">
                  <c:v>0.0106039649608114</c:v>
                </c:pt>
                <c:pt idx="2">
                  <c:v>0.0961272475795297</c:v>
                </c:pt>
                <c:pt idx="3">
                  <c:v>0.0531350852927616</c:v>
                </c:pt>
                <c:pt idx="4">
                  <c:v>0.113416320885201</c:v>
                </c:pt>
                <c:pt idx="5">
                  <c:v>0.0990087597971415</c:v>
                </c:pt>
                <c:pt idx="6">
                  <c:v>0.0183264177040111</c:v>
                </c:pt>
                <c:pt idx="7">
                  <c:v>0.204011065006916</c:v>
                </c:pt>
                <c:pt idx="8">
                  <c:v>0.0413785154449055</c:v>
                </c:pt>
                <c:pt idx="9">
                  <c:v>0.0573997233748271</c:v>
                </c:pt>
                <c:pt idx="10">
                  <c:v>0.0182111572153066</c:v>
                </c:pt>
                <c:pt idx="11">
                  <c:v>0.0674273858921162</c:v>
                </c:pt>
              </c:numCache>
            </c:numRef>
          </c:val>
          <c:smooth val="0"/>
        </c:ser>
        <c:ser>
          <c:idx val="2"/>
          <c:order val="1"/>
          <c:tx>
            <c:v>Rock harm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Sheet1!$I$1:$I$12</c:f>
              <c:numCache>
                <c:formatCode>General</c:formatCode>
                <c:ptCount val="12"/>
                <c:pt idx="0">
                  <c:v>0.216</c:v>
                </c:pt>
                <c:pt idx="1">
                  <c:v>0.003</c:v>
                </c:pt>
                <c:pt idx="2">
                  <c:v>0.098</c:v>
                </c:pt>
                <c:pt idx="3">
                  <c:v>0.048</c:v>
                </c:pt>
                <c:pt idx="4">
                  <c:v>0.109</c:v>
                </c:pt>
                <c:pt idx="5">
                  <c:v>0.116</c:v>
                </c:pt>
                <c:pt idx="6">
                  <c:v>0.007</c:v>
                </c:pt>
                <c:pt idx="7">
                  <c:v>0.179</c:v>
                </c:pt>
                <c:pt idx="8">
                  <c:v>0.021</c:v>
                </c:pt>
                <c:pt idx="9">
                  <c:v>0.104</c:v>
                </c:pt>
                <c:pt idx="10">
                  <c:v>0.04</c:v>
                </c:pt>
                <c:pt idx="11">
                  <c:v>0.059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1806616"/>
        <c:axId val="2131803624"/>
      </c:lineChart>
      <c:catAx>
        <c:axId val="2131806616"/>
        <c:scaling>
          <c:orientation val="minMax"/>
        </c:scaling>
        <c:delete val="0"/>
        <c:axPos val="b"/>
        <c:majorTickMark val="out"/>
        <c:minorTickMark val="none"/>
        <c:tickLblPos val="nextTo"/>
        <c:crossAx val="2131803624"/>
        <c:crosses val="autoZero"/>
        <c:auto val="1"/>
        <c:lblAlgn val="ctr"/>
        <c:lblOffset val="100"/>
        <c:noMultiLvlLbl val="0"/>
      </c:catAx>
      <c:valAx>
        <c:axId val="2131803624"/>
        <c:scaling>
          <c:orientation val="minMax"/>
          <c:max val="0.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1806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Classical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Sheet1!$H$1:$H$12</c:f>
              <c:numCache>
                <c:formatCode>General</c:formatCode>
                <c:ptCount val="12"/>
                <c:pt idx="0">
                  <c:v>0.220954356846473</c:v>
                </c:pt>
                <c:pt idx="1">
                  <c:v>0.0106039649608114</c:v>
                </c:pt>
                <c:pt idx="2">
                  <c:v>0.0961272475795297</c:v>
                </c:pt>
                <c:pt idx="3">
                  <c:v>0.0531350852927616</c:v>
                </c:pt>
                <c:pt idx="4">
                  <c:v>0.113416320885201</c:v>
                </c:pt>
                <c:pt idx="5">
                  <c:v>0.0990087597971415</c:v>
                </c:pt>
                <c:pt idx="6">
                  <c:v>0.0183264177040111</c:v>
                </c:pt>
                <c:pt idx="7">
                  <c:v>0.204011065006916</c:v>
                </c:pt>
                <c:pt idx="8">
                  <c:v>0.0413785154449055</c:v>
                </c:pt>
                <c:pt idx="9">
                  <c:v>0.0573997233748271</c:v>
                </c:pt>
                <c:pt idx="10">
                  <c:v>0.0182111572153066</c:v>
                </c:pt>
                <c:pt idx="11">
                  <c:v>0.0674273858921162</c:v>
                </c:pt>
              </c:numCache>
            </c:numRef>
          </c:val>
          <c:smooth val="0"/>
        </c:ser>
        <c:ser>
          <c:idx val="2"/>
          <c:order val="1"/>
          <c:tx>
            <c:v>Rock harm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Sheet1!$I$1:$I$12</c:f>
              <c:numCache>
                <c:formatCode>General</c:formatCode>
                <c:ptCount val="12"/>
                <c:pt idx="0">
                  <c:v>0.216</c:v>
                </c:pt>
                <c:pt idx="1">
                  <c:v>0.003</c:v>
                </c:pt>
                <c:pt idx="2">
                  <c:v>0.098</c:v>
                </c:pt>
                <c:pt idx="3">
                  <c:v>0.048</c:v>
                </c:pt>
                <c:pt idx="4">
                  <c:v>0.109</c:v>
                </c:pt>
                <c:pt idx="5">
                  <c:v>0.116</c:v>
                </c:pt>
                <c:pt idx="6">
                  <c:v>0.007</c:v>
                </c:pt>
                <c:pt idx="7">
                  <c:v>0.179</c:v>
                </c:pt>
                <c:pt idx="8">
                  <c:v>0.021</c:v>
                </c:pt>
                <c:pt idx="9">
                  <c:v>0.104</c:v>
                </c:pt>
                <c:pt idx="10">
                  <c:v>0.04</c:v>
                </c:pt>
                <c:pt idx="11">
                  <c:v>0.059</c:v>
                </c:pt>
              </c:numCache>
            </c:numRef>
          </c:val>
          <c:smooth val="0"/>
        </c:ser>
        <c:ser>
          <c:idx val="0"/>
          <c:order val="2"/>
          <c:tx>
            <c:v>Rock mel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Sheet1!$D$1:$D$12</c:f>
              <c:numCache>
                <c:formatCode>General</c:formatCode>
                <c:ptCount val="12"/>
                <c:pt idx="0">
                  <c:v>0.251</c:v>
                </c:pt>
                <c:pt idx="1">
                  <c:v>0.0</c:v>
                </c:pt>
                <c:pt idx="2">
                  <c:v>0.125</c:v>
                </c:pt>
                <c:pt idx="3">
                  <c:v>0.072</c:v>
                </c:pt>
                <c:pt idx="4">
                  <c:v>0.131</c:v>
                </c:pt>
                <c:pt idx="5">
                  <c:v>0.086</c:v>
                </c:pt>
                <c:pt idx="6">
                  <c:v>0.003</c:v>
                </c:pt>
                <c:pt idx="7">
                  <c:v>0.16</c:v>
                </c:pt>
                <c:pt idx="8">
                  <c:v>0.007</c:v>
                </c:pt>
                <c:pt idx="9">
                  <c:v>0.086</c:v>
                </c:pt>
                <c:pt idx="10">
                  <c:v>0.052</c:v>
                </c:pt>
                <c:pt idx="11">
                  <c:v>0.025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1764744"/>
        <c:axId val="2131761752"/>
      </c:lineChart>
      <c:catAx>
        <c:axId val="2131764744"/>
        <c:scaling>
          <c:orientation val="minMax"/>
        </c:scaling>
        <c:delete val="0"/>
        <c:axPos val="b"/>
        <c:majorTickMark val="out"/>
        <c:minorTickMark val="none"/>
        <c:tickLblPos val="nextTo"/>
        <c:crossAx val="2131761752"/>
        <c:crosses val="autoZero"/>
        <c:auto val="1"/>
        <c:lblAlgn val="ctr"/>
        <c:lblOffset val="100"/>
        <c:noMultiLvlLbl val="0"/>
      </c:catAx>
      <c:valAx>
        <c:axId val="2131761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1764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Category 1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Sheet1!$F$1:$F$12</c:f>
              <c:numCache>
                <c:formatCode>General</c:formatCode>
                <c:ptCount val="12"/>
                <c:pt idx="0">
                  <c:v>0.285</c:v>
                </c:pt>
                <c:pt idx="1">
                  <c:v>0.001</c:v>
                </c:pt>
                <c:pt idx="2">
                  <c:v>0.166</c:v>
                </c:pt>
                <c:pt idx="3">
                  <c:v>0.013</c:v>
                </c:pt>
                <c:pt idx="4">
                  <c:v>0.178</c:v>
                </c:pt>
                <c:pt idx="5">
                  <c:v>0.023</c:v>
                </c:pt>
                <c:pt idx="6">
                  <c:v>0.003</c:v>
                </c:pt>
                <c:pt idx="7">
                  <c:v>0.122</c:v>
                </c:pt>
                <c:pt idx="8">
                  <c:v>0.002</c:v>
                </c:pt>
                <c:pt idx="9">
                  <c:v>0.172</c:v>
                </c:pt>
                <c:pt idx="10">
                  <c:v>0.007</c:v>
                </c:pt>
                <c:pt idx="11">
                  <c:v>0.027</c:v>
                </c:pt>
              </c:numCache>
            </c:numRef>
          </c:val>
          <c:smooth val="0"/>
        </c:ser>
        <c:ser>
          <c:idx val="1"/>
          <c:order val="1"/>
          <c:tx>
            <c:v>Category 2</c:v>
          </c:tx>
          <c:marker>
            <c:spPr>
              <a:solidFill>
                <a:srgbClr val="FF0000"/>
              </a:solidFill>
            </c:spPr>
          </c:marker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Sheet1!$G$1:$G$12</c:f>
              <c:numCache>
                <c:formatCode>General</c:formatCode>
                <c:ptCount val="12"/>
                <c:pt idx="0">
                  <c:v>0.205</c:v>
                </c:pt>
                <c:pt idx="1">
                  <c:v>0.0</c:v>
                </c:pt>
                <c:pt idx="2">
                  <c:v>0.143</c:v>
                </c:pt>
                <c:pt idx="3">
                  <c:v>0.01</c:v>
                </c:pt>
                <c:pt idx="4">
                  <c:v>0.209</c:v>
                </c:pt>
                <c:pt idx="5">
                  <c:v>0.108</c:v>
                </c:pt>
                <c:pt idx="6">
                  <c:v>0.001</c:v>
                </c:pt>
                <c:pt idx="7">
                  <c:v>0.188</c:v>
                </c:pt>
                <c:pt idx="8">
                  <c:v>0.002</c:v>
                </c:pt>
                <c:pt idx="9">
                  <c:v>0.092</c:v>
                </c:pt>
                <c:pt idx="10">
                  <c:v>0.01</c:v>
                </c:pt>
                <c:pt idx="11">
                  <c:v>0.032</c:v>
                </c:pt>
              </c:numCache>
            </c:numRef>
          </c:val>
          <c:smooth val="0"/>
        </c:ser>
        <c:ser>
          <c:idx val="2"/>
          <c:order val="2"/>
          <c:tx>
            <c:v>Category 3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Sheet1!$H$1:$H$12</c:f>
              <c:numCache>
                <c:formatCode>General</c:formatCode>
                <c:ptCount val="12"/>
                <c:pt idx="0">
                  <c:v>0.303</c:v>
                </c:pt>
                <c:pt idx="1">
                  <c:v>0.001</c:v>
                </c:pt>
                <c:pt idx="2">
                  <c:v>0.087</c:v>
                </c:pt>
                <c:pt idx="3">
                  <c:v>0.165</c:v>
                </c:pt>
                <c:pt idx="4">
                  <c:v>0.039</c:v>
                </c:pt>
                <c:pt idx="5">
                  <c:v>0.091</c:v>
                </c:pt>
                <c:pt idx="6">
                  <c:v>0.006</c:v>
                </c:pt>
                <c:pt idx="7">
                  <c:v>0.138</c:v>
                </c:pt>
                <c:pt idx="8">
                  <c:v>0.012</c:v>
                </c:pt>
                <c:pt idx="9">
                  <c:v>0.042</c:v>
                </c:pt>
                <c:pt idx="10">
                  <c:v>0.104</c:v>
                </c:pt>
                <c:pt idx="11">
                  <c:v>0.012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8239672"/>
        <c:axId val="2108243432"/>
      </c:lineChart>
      <c:catAx>
        <c:axId val="2108239672"/>
        <c:scaling>
          <c:orientation val="minMax"/>
        </c:scaling>
        <c:delete val="0"/>
        <c:axPos val="b"/>
        <c:majorTickMark val="out"/>
        <c:minorTickMark val="none"/>
        <c:tickLblPos val="nextTo"/>
        <c:crossAx val="2108243432"/>
        <c:crosses val="autoZero"/>
        <c:auto val="1"/>
        <c:lblAlgn val="ctr"/>
        <c:lblOffset val="100"/>
        <c:noMultiLvlLbl val="0"/>
      </c:catAx>
      <c:valAx>
        <c:axId val="2108243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23967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v>Category 3</c:v>
          </c:tx>
          <c:cat>
            <c:strRef>
              <c:f>Sheet1!$C$1:$C$12</c:f>
              <c:strCache>
                <c:ptCount val="12"/>
                <c:pt idx="0">
                  <c:v>1</c:v>
                </c:pt>
                <c:pt idx="1">
                  <c:v>b2</c:v>
                </c:pt>
                <c:pt idx="2">
                  <c:v>2</c:v>
                </c:pt>
                <c:pt idx="3">
                  <c:v>b3</c:v>
                </c:pt>
                <c:pt idx="4">
                  <c:v>3</c:v>
                </c:pt>
                <c:pt idx="5">
                  <c:v>4</c:v>
                </c:pt>
                <c:pt idx="6">
                  <c:v>#4</c:v>
                </c:pt>
                <c:pt idx="7">
                  <c:v>5</c:v>
                </c:pt>
                <c:pt idx="8">
                  <c:v>b6</c:v>
                </c:pt>
                <c:pt idx="9">
                  <c:v>6</c:v>
                </c:pt>
                <c:pt idx="10">
                  <c:v>b7</c:v>
                </c:pt>
                <c:pt idx="11">
                  <c:v>7</c:v>
                </c:pt>
              </c:strCache>
            </c:strRef>
          </c:cat>
          <c:val>
            <c:numRef>
              <c:f>Sheet1!$H$1:$H$12</c:f>
              <c:numCache>
                <c:formatCode>General</c:formatCode>
                <c:ptCount val="12"/>
                <c:pt idx="0">
                  <c:v>0.303</c:v>
                </c:pt>
                <c:pt idx="1">
                  <c:v>0.001</c:v>
                </c:pt>
                <c:pt idx="2">
                  <c:v>0.087</c:v>
                </c:pt>
                <c:pt idx="3">
                  <c:v>0.165</c:v>
                </c:pt>
                <c:pt idx="4">
                  <c:v>0.039</c:v>
                </c:pt>
                <c:pt idx="5">
                  <c:v>0.091</c:v>
                </c:pt>
                <c:pt idx="6">
                  <c:v>0.006</c:v>
                </c:pt>
                <c:pt idx="7">
                  <c:v>0.138</c:v>
                </c:pt>
                <c:pt idx="8">
                  <c:v>0.012</c:v>
                </c:pt>
                <c:pt idx="9">
                  <c:v>0.042</c:v>
                </c:pt>
                <c:pt idx="10">
                  <c:v>0.104</c:v>
                </c:pt>
                <c:pt idx="11">
                  <c:v>0.012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8284504"/>
        <c:axId val="2108287848"/>
      </c:lineChart>
      <c:catAx>
        <c:axId val="21082845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08287848"/>
        <c:crosses val="autoZero"/>
        <c:auto val="1"/>
        <c:lblAlgn val="ctr"/>
        <c:lblOffset val="100"/>
        <c:noMultiLvlLbl val="0"/>
      </c:catAx>
      <c:valAx>
        <c:axId val="2108287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8284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A5DB-ADA7-BA4D-BDE9-1896577A00C3}" type="datetimeFigureOut">
              <a:rPr lang="en-US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6E389-7193-9546-AA67-97765F1BDDCC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emf"/><Relationship Id="rId5" Type="http://schemas.openxmlformats.org/officeDocument/2006/relationships/image" Target="../media/image1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1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emf"/><Relationship Id="rId5" Type="http://schemas.openxmlformats.org/officeDocument/2006/relationships/image" Target="../media/image1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onicvisualiser.or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idside.com/rock_corpus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32766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A corpus study of rock music: </a:t>
            </a:r>
            <a:r>
              <a:rPr lang="en-US" sz="3600" b="1" dirty="0" smtClean="0">
                <a:latin typeface="Times New Roman"/>
                <a:cs typeface="Times New Roman"/>
              </a:rPr>
              <a:t/>
            </a:r>
            <a:br>
              <a:rPr lang="en-US" sz="3600" b="1" dirty="0" smtClean="0">
                <a:latin typeface="Times New Roman"/>
                <a:cs typeface="Times New Roman"/>
              </a:rPr>
            </a:br>
            <a:r>
              <a:rPr lang="en-US" sz="3600" b="1" dirty="0" smtClean="0">
                <a:latin typeface="Times New Roman"/>
                <a:cs typeface="Times New Roman"/>
              </a:rPr>
              <a:t>The RS200 </a:t>
            </a:r>
            <a:r>
              <a:rPr lang="en-US" sz="3600" b="1" dirty="0">
                <a:latin typeface="Times New Roman"/>
                <a:cs typeface="Times New Roman"/>
              </a:rPr>
              <a:t>annotations as an expert ground-truth data set</a:t>
            </a:r>
            <a:r>
              <a:rPr lang="en-US" sz="3600" b="1" dirty="0">
                <a:latin typeface="Times New Roman"/>
                <a:cs typeface="Times New Roman"/>
              </a:rPr>
              <a:t/>
            </a:r>
            <a:br>
              <a:rPr lang="en-US" sz="3600" b="1" dirty="0">
                <a:latin typeface="Times New Roman"/>
                <a:cs typeface="Times New Roman"/>
              </a:rPr>
            </a:br>
            <a:r>
              <a:rPr lang="en-US" sz="2400" b="1" dirty="0">
                <a:latin typeface="Times New Roman"/>
                <a:cs typeface="Times New Roman"/>
              </a:rPr>
              <a:t/>
            </a:r>
            <a:br>
              <a:rPr lang="en-US" sz="2400" b="1" dirty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Trevor de </a:t>
            </a:r>
            <a:r>
              <a:rPr lang="en-US" sz="2400" dirty="0" smtClean="0">
                <a:latin typeface="Times New Roman"/>
                <a:cs typeface="Times New Roman"/>
              </a:rPr>
              <a:t>Clercq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Assistant Professor, Ithaca College</a:t>
            </a:r>
            <a:r>
              <a:rPr lang="en-US" sz="2400" dirty="0">
                <a:latin typeface="Times New Roman"/>
                <a:cs typeface="Times New Roman"/>
              </a:rPr>
              <a:t/>
            </a:r>
            <a:br>
              <a:rPr lang="en-US" sz="2400" dirty="0">
                <a:latin typeface="Times New Roman"/>
                <a:cs typeface="Times New Roman"/>
              </a:rPr>
            </a:b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1816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NYU, Music and Audio Research Lab </a:t>
            </a:r>
          </a:p>
          <a:p>
            <a:pPr algn="ctr"/>
            <a:r>
              <a:rPr lang="en-US" sz="2400" dirty="0" smtClean="0"/>
              <a:t>May 10, 2013</a:t>
            </a:r>
            <a:endParaRPr lang="en-US" sz="2400" dirty="0"/>
          </a:p>
        </p:txBody>
      </p:sp>
      <p:pic>
        <p:nvPicPr>
          <p:cNvPr id="4" name="ramones_blitzkrieg_bo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5783997"/>
            <a:ext cx="457200" cy="457200"/>
          </a:xfrm>
          <a:prstGeom prst="rect">
            <a:avLst/>
          </a:prstGeom>
        </p:spPr>
      </p:pic>
      <p:pic>
        <p:nvPicPr>
          <p:cNvPr id="7" name="Picture 6" descr="marl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3962400"/>
            <a:ext cx="31750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Common-practice harmonic patterns can be found in rock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 smtClean="0"/>
              <a:t>• “Twist and Shout” (The Beatles, 1963)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I – IV – V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Other songs go against common-practice harmonic patterns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dirty="0" smtClean="0"/>
              <a:t>• “Hungry Like the Wolf” (Duran Duran, 1982)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I – V – IV</a:t>
            </a:r>
            <a:endParaRPr lang="en-US" sz="2400" dirty="0"/>
          </a:p>
        </p:txBody>
      </p:sp>
      <p:pic>
        <p:nvPicPr>
          <p:cNvPr id="2" name="beatles_twist_and_sho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8600" y="1295400"/>
            <a:ext cx="812800" cy="812800"/>
          </a:xfrm>
          <a:prstGeom prst="rect">
            <a:avLst/>
          </a:prstGeom>
        </p:spPr>
      </p:pic>
      <p:pic>
        <p:nvPicPr>
          <p:cNvPr id="3" name="duran_duran_hungry_like_the_wol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8600" y="487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1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Timbre and texture strongly influence our perception of styles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.... but harmony (and other factors) play roles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 smtClean="0"/>
              <a:t>Ex: Vitamin String Quartet, “Hungry Like the Wolf”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												</a:t>
            </a:r>
          </a:p>
        </p:txBody>
      </p:sp>
      <p:pic>
        <p:nvPicPr>
          <p:cNvPr id="7" name="vitamin_sq_hungry_like_wolf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2400" y="320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3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What (if any) are organizational principles of harmony in rock?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• Music theorists give conflicting views</a:t>
            </a:r>
          </a:p>
          <a:p>
            <a:pPr marL="457200" lvl="1" indent="0">
              <a:buNone/>
            </a:pPr>
            <a:r>
              <a:rPr lang="en-US" sz="2400" dirty="0" smtClean="0"/>
              <a:t>• Walter Everett, </a:t>
            </a:r>
            <a:r>
              <a:rPr lang="en-US" sz="2400" dirty="0"/>
              <a:t>2004: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1800" dirty="0" smtClean="0"/>
              <a:t>"</a:t>
            </a:r>
            <a:r>
              <a:rPr lang="en-US" sz="1800" dirty="0"/>
              <a:t>Making Sense of Rock's Tonal Systems". </a:t>
            </a:r>
            <a:r>
              <a:rPr lang="en-US" sz="1800" i="1" dirty="0"/>
              <a:t>Music Theory Online. </a:t>
            </a:r>
            <a:r>
              <a:rPr lang="en-US" sz="1800" dirty="0"/>
              <a:t>10/4 (December).</a:t>
            </a:r>
          </a:p>
          <a:p>
            <a:pPr marL="457200" lvl="1" indent="0">
              <a:buNone/>
            </a:pPr>
            <a:r>
              <a:rPr lang="en-US" sz="2400" dirty="0" smtClean="0"/>
              <a:t>	=&gt;  rock </a:t>
            </a:r>
            <a:r>
              <a:rPr lang="en-US" sz="2400" dirty="0"/>
              <a:t>as </a:t>
            </a:r>
            <a:r>
              <a:rPr lang="en-US" sz="2400" dirty="0" smtClean="0"/>
              <a:t>common-practice system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• Ken Stephenson, 2002</a:t>
            </a:r>
          </a:p>
          <a:p>
            <a:pPr marL="457200" lvl="1" indent="0">
              <a:buNone/>
            </a:pPr>
            <a:r>
              <a:rPr lang="en-US" sz="1800" i="1" dirty="0"/>
              <a:t>What to Listen for in Rock: A Stylistic Analysis. </a:t>
            </a:r>
            <a:r>
              <a:rPr lang="en-US" sz="1800" dirty="0"/>
              <a:t>New Haven: Yale </a:t>
            </a:r>
            <a:r>
              <a:rPr lang="en-US" sz="1800" dirty="0" smtClean="0"/>
              <a:t>University 	Press.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	=&gt;  rock </a:t>
            </a:r>
            <a:r>
              <a:rPr lang="en-US" sz="2400" dirty="0"/>
              <a:t>as opposite to </a:t>
            </a:r>
            <a:r>
              <a:rPr lang="en-US" sz="2400" dirty="0" smtClean="0"/>
              <a:t>common-practice system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• Allan Moore, 2001</a:t>
            </a:r>
          </a:p>
          <a:p>
            <a:pPr marL="457200" lvl="1" indent="0">
              <a:buNone/>
            </a:pPr>
            <a:r>
              <a:rPr lang="en-US" sz="1900" i="1" dirty="0"/>
              <a:t>Rock: The Primary Text: Developing a musicology of rock.  </a:t>
            </a:r>
            <a:r>
              <a:rPr lang="en-US" sz="1900" dirty="0" err="1"/>
              <a:t>Aldershot</a:t>
            </a:r>
            <a:r>
              <a:rPr lang="en-US" sz="1900" dirty="0"/>
              <a:t>, UK: </a:t>
            </a:r>
            <a:r>
              <a:rPr lang="en-US" sz="1900" dirty="0" smtClean="0"/>
              <a:t>	</a:t>
            </a:r>
            <a:r>
              <a:rPr lang="en-US" sz="1900" dirty="0" err="1" smtClean="0"/>
              <a:t>Ashgate</a:t>
            </a:r>
            <a:r>
              <a:rPr lang="en-US" sz="1900" dirty="0" smtClean="0"/>
              <a:t>.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/>
              <a:t>	=&gt;  rock </a:t>
            </a:r>
            <a:r>
              <a:rPr lang="en-US" sz="2400" dirty="0"/>
              <a:t>as </a:t>
            </a:r>
            <a:r>
              <a:rPr lang="en-US" sz="2400" dirty="0" smtClean="0"/>
              <a:t>a modal system</a:t>
            </a:r>
            <a:endParaRPr lang="en-US" sz="2400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0503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>
                <a:latin typeface="Times New Roman"/>
              </a:rPr>
              <a:t>How to encode the corpus?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456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Songs </a:t>
            </a:r>
            <a:r>
              <a:rPr lang="en-US" sz="2400" dirty="0"/>
              <a:t>individually analyzed by both authors</a:t>
            </a:r>
          </a:p>
          <a:p>
            <a:r>
              <a:rPr lang="en-US" sz="2400" dirty="0" smtClean="0"/>
              <a:t>Recursive notational </a:t>
            </a:r>
            <a:r>
              <a:rPr lang="en-US" sz="2400" dirty="0"/>
              <a:t>system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“</a:t>
            </a:r>
            <a:r>
              <a:rPr lang="en-US" sz="2400" dirty="0"/>
              <a:t>Da Doo Ron Ron” (The Crystals, 1963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>
              <a:buNone/>
            </a:pPr>
            <a:r>
              <a:rPr lang="en-US" sz="2400" dirty="0">
                <a:latin typeface="Monaco"/>
                <a:cs typeface="Monaco"/>
              </a:rPr>
              <a:t>	</a:t>
            </a:r>
            <a:r>
              <a:rPr lang="en-US" sz="2400" dirty="0" smtClean="0">
                <a:latin typeface="Courier"/>
                <a:cs typeface="Courier"/>
              </a:rPr>
              <a:t>A</a:t>
            </a:r>
            <a:r>
              <a:rPr lang="en-US" sz="2400" dirty="0">
                <a:latin typeface="Courier"/>
                <a:cs typeface="Courier"/>
              </a:rPr>
              <a:t>: I | IV | V | I |</a:t>
            </a:r>
          </a:p>
          <a:p>
            <a:pPr>
              <a:buNone/>
            </a:pPr>
            <a:r>
              <a:rPr lang="en-US" sz="2400" dirty="0">
                <a:latin typeface="Courier"/>
                <a:cs typeface="Courier"/>
              </a:rPr>
              <a:t>	</a:t>
            </a:r>
            <a:endParaRPr lang="en-US" sz="2400" dirty="0" smtClean="0">
              <a:latin typeface="Courier"/>
              <a:cs typeface="Courier"/>
            </a:endParaRPr>
          </a:p>
          <a:p>
            <a:pPr>
              <a:buNone/>
            </a:pPr>
            <a:r>
              <a:rPr lang="en-US" sz="2400" dirty="0">
                <a:latin typeface="Courier"/>
                <a:cs typeface="Courier"/>
              </a:rPr>
              <a:t>	</a:t>
            </a:r>
            <a:r>
              <a:rPr lang="en-US" sz="2400" dirty="0" smtClean="0">
                <a:latin typeface="Courier"/>
                <a:cs typeface="Courier"/>
              </a:rPr>
              <a:t>In</a:t>
            </a:r>
            <a:r>
              <a:rPr lang="en-US" sz="2400" dirty="0">
                <a:latin typeface="Courier"/>
                <a:cs typeface="Courier"/>
              </a:rPr>
              <a:t>: I |*4</a:t>
            </a:r>
          </a:p>
          <a:p>
            <a:pPr>
              <a:buNone/>
            </a:pPr>
            <a:r>
              <a:rPr lang="en-US" sz="2400" dirty="0">
                <a:latin typeface="Courier"/>
                <a:cs typeface="Courier"/>
              </a:rPr>
              <a:t>	Vr: $A*2 I | IV | I | V | $A I |*2</a:t>
            </a:r>
          </a:p>
          <a:p>
            <a:pPr>
              <a:buNone/>
            </a:pPr>
            <a:r>
              <a:rPr lang="en-US" sz="2400" dirty="0">
                <a:latin typeface="Courier"/>
                <a:cs typeface="Courier"/>
              </a:rPr>
              <a:t>	So: $A*2</a:t>
            </a:r>
          </a:p>
          <a:p>
            <a:pPr>
              <a:buNone/>
            </a:pPr>
            <a:r>
              <a:rPr lang="en-US" sz="2400" dirty="0">
                <a:latin typeface="Courier"/>
                <a:cs typeface="Courier"/>
              </a:rPr>
              <a:t>	</a:t>
            </a:r>
            <a:r>
              <a:rPr lang="en-US" sz="2400" dirty="0" err="1">
                <a:latin typeface="Courier"/>
                <a:cs typeface="Courier"/>
              </a:rPr>
              <a:t>Ou</a:t>
            </a:r>
            <a:r>
              <a:rPr lang="en-US" sz="2400" dirty="0">
                <a:latin typeface="Courier"/>
                <a:cs typeface="Courier"/>
              </a:rPr>
              <a:t>: $A*4</a:t>
            </a:r>
          </a:p>
          <a:p>
            <a:pPr>
              <a:buNone/>
            </a:pPr>
            <a:r>
              <a:rPr lang="en-US" sz="2400" dirty="0">
                <a:latin typeface="Courier"/>
                <a:cs typeface="Courier"/>
              </a:rPr>
              <a:t>	</a:t>
            </a:r>
            <a:endParaRPr lang="en-US" sz="2400" dirty="0" smtClean="0">
              <a:latin typeface="Courier"/>
              <a:cs typeface="Courier"/>
            </a:endParaRPr>
          </a:p>
          <a:p>
            <a:pPr>
              <a:buNone/>
            </a:pPr>
            <a:r>
              <a:rPr lang="en-US" sz="2400" dirty="0">
                <a:latin typeface="Courier"/>
                <a:cs typeface="Courier"/>
              </a:rPr>
              <a:t>	</a:t>
            </a:r>
            <a:r>
              <a:rPr lang="en-US" sz="2400" dirty="0" smtClean="0">
                <a:latin typeface="Courier"/>
                <a:cs typeface="Courier"/>
              </a:rPr>
              <a:t>S</a:t>
            </a:r>
            <a:r>
              <a:rPr lang="en-US" sz="2400" dirty="0">
                <a:latin typeface="Courier"/>
                <a:cs typeface="Courier"/>
              </a:rPr>
              <a:t>: [</a:t>
            </a:r>
            <a:r>
              <a:rPr lang="en-US" sz="2400" dirty="0" err="1">
                <a:latin typeface="Courier"/>
                <a:cs typeface="Courier"/>
              </a:rPr>
              <a:t>Eb</a:t>
            </a:r>
            <a:r>
              <a:rPr lang="en-US" sz="2400" dirty="0">
                <a:latin typeface="Courier"/>
                <a:cs typeface="Courier"/>
              </a:rPr>
              <a:t>] </a:t>
            </a:r>
            <a:r>
              <a:rPr lang="en-US" sz="2400" dirty="0" smtClean="0">
                <a:latin typeface="Courier"/>
                <a:cs typeface="Courier"/>
              </a:rPr>
              <a:t>[12/8] $</a:t>
            </a:r>
            <a:r>
              <a:rPr lang="en-US" sz="2400" dirty="0">
                <a:latin typeface="Courier"/>
                <a:cs typeface="Courier"/>
              </a:rPr>
              <a:t>In $Vr*2 $So $Vr $</a:t>
            </a:r>
            <a:r>
              <a:rPr lang="en-US" sz="2400" dirty="0" err="1">
                <a:latin typeface="Courier"/>
                <a:cs typeface="Courier"/>
              </a:rPr>
              <a:t>Ou</a:t>
            </a:r>
            <a:endParaRPr lang="en-US" sz="2400" dirty="0">
              <a:latin typeface="Courier"/>
              <a:cs typeface="Courier"/>
            </a:endParaRPr>
          </a:p>
          <a:p>
            <a:pPr lvl="1">
              <a:buNone/>
            </a:pPr>
            <a:endParaRPr lang="en-US" sz="20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dirty="0"/>
          </a:p>
          <a:p>
            <a:pPr lvl="2"/>
            <a:endParaRPr lang="en-US" sz="2000" dirty="0"/>
          </a:p>
        </p:txBody>
      </p:sp>
      <p:pic>
        <p:nvPicPr>
          <p:cNvPr id="4" name="crystals_da_doo_ron_r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2600" y="259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 smtClean="0">
                <a:latin typeface="Times New Roman"/>
              </a:rPr>
              <a:t>Recursive computer program (expand6.c)</a:t>
            </a:r>
            <a:r>
              <a:rPr lang="en-US" sz="2400" b="1" dirty="0">
                <a:latin typeface="Times New Roman"/>
              </a:rPr>
              <a:t> </a:t>
            </a:r>
            <a:r>
              <a:rPr lang="en-US" sz="2400" b="1" dirty="0" smtClean="0">
                <a:latin typeface="Times New Roman"/>
              </a:rPr>
              <a:t/>
            </a:r>
            <a:br>
              <a:rPr lang="en-US" sz="2400" b="1" dirty="0" smtClean="0">
                <a:latin typeface="Times New Roman"/>
              </a:rPr>
            </a:br>
            <a:r>
              <a:rPr lang="en-US" sz="2400" b="1" dirty="0">
                <a:latin typeface="Times New Roman"/>
              </a:rPr>
              <a:t>	</a:t>
            </a:r>
            <a:r>
              <a:rPr lang="en-US" sz="2400" b="1" dirty="0" smtClean="0">
                <a:latin typeface="Times New Roman"/>
              </a:rPr>
              <a:t>“expands” harmonic analyses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Expanded version of “</a:t>
            </a:r>
            <a:r>
              <a:rPr lang="en-US" sz="2400" dirty="0"/>
              <a:t>Da Doo Ron Ron” (The Crystals, 1963</a:t>
            </a:r>
            <a:r>
              <a:rPr lang="en-US" sz="2400" dirty="0" smtClean="0"/>
              <a:t>)</a:t>
            </a:r>
          </a:p>
          <a:p>
            <a:pPr algn="ctr"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 smtClean="0">
                <a:latin typeface="Courier"/>
                <a:cs typeface="Courier"/>
              </a:rPr>
              <a:t>	</a:t>
            </a:r>
            <a:r>
              <a:rPr lang="en-US" sz="2000" dirty="0">
                <a:latin typeface="Courier"/>
                <a:cs typeface="Courier"/>
              </a:rPr>
              <a:t>I </a:t>
            </a:r>
            <a:r>
              <a:rPr lang="en-US" sz="2000" dirty="0" smtClean="0">
                <a:latin typeface="Courier"/>
                <a:cs typeface="Courier"/>
              </a:rPr>
              <a:t>| | | | | IV | V | I | | IV | V | I | ....</a:t>
            </a:r>
            <a:endParaRPr lang="en-US" sz="2000" dirty="0">
              <a:latin typeface="Courier"/>
              <a:cs typeface="Courier"/>
            </a:endParaRPr>
          </a:p>
          <a:p>
            <a:pPr>
              <a:buNone/>
            </a:pPr>
            <a:endParaRPr lang="en-US" sz="2400" dirty="0" smtClean="0">
              <a:latin typeface="Monaco"/>
              <a:cs typeface="Monaco"/>
            </a:endParaRPr>
          </a:p>
          <a:p>
            <a:pPr>
              <a:buNone/>
            </a:pPr>
            <a:r>
              <a:rPr lang="en-US" sz="2400" dirty="0">
                <a:cs typeface="Monaco"/>
              </a:rPr>
              <a:t>	</a:t>
            </a:r>
            <a:r>
              <a:rPr lang="en-US" sz="2400" dirty="0" smtClean="0">
                <a:cs typeface="Academy Engraved LET"/>
              </a:rPr>
              <a:t>... and also creates a CHORD LIST</a:t>
            </a:r>
          </a:p>
          <a:p>
            <a:pPr>
              <a:buNone/>
            </a:pPr>
            <a:endParaRPr lang="en-US" sz="2400" dirty="0">
              <a:cs typeface="Academy Engraved LET"/>
            </a:endParaRPr>
          </a:p>
          <a:p>
            <a:pPr marL="0" indent="0">
              <a:buNone/>
            </a:pPr>
            <a:r>
              <a:rPr lang="en-US" sz="1800" dirty="0">
                <a:latin typeface="Monaco"/>
                <a:cs typeface="Monaco"/>
              </a:rPr>
              <a:t>	</a:t>
            </a:r>
            <a:r>
              <a:rPr lang="en-US" sz="2000" dirty="0" smtClean="0">
                <a:latin typeface="Courier"/>
                <a:cs typeface="Courier"/>
              </a:rPr>
              <a:t>start</a:t>
            </a:r>
            <a:r>
              <a:rPr lang="en-US" sz="2000" dirty="0">
                <a:latin typeface="Courier"/>
                <a:cs typeface="Courier"/>
              </a:rPr>
              <a:t>	</a:t>
            </a:r>
            <a:r>
              <a:rPr lang="en-US" sz="2000" dirty="0" smtClean="0">
                <a:latin typeface="Courier"/>
                <a:cs typeface="Courier"/>
              </a:rPr>
              <a:t>end</a:t>
            </a:r>
            <a:r>
              <a:rPr lang="en-US" sz="2000" dirty="0">
                <a:latin typeface="Courier"/>
                <a:cs typeface="Courier"/>
              </a:rPr>
              <a:t>	 </a:t>
            </a:r>
            <a:r>
              <a:rPr lang="en-US" sz="2000" dirty="0" smtClean="0">
                <a:latin typeface="Courier"/>
                <a:cs typeface="Courier"/>
              </a:rPr>
              <a:t> RN</a:t>
            </a:r>
            <a:r>
              <a:rPr lang="en-US" sz="2000" dirty="0">
                <a:latin typeface="Courier"/>
                <a:cs typeface="Courier"/>
              </a:rPr>
              <a:t>	 </a:t>
            </a:r>
            <a:r>
              <a:rPr lang="en-US" sz="2000" dirty="0" err="1" smtClean="0">
                <a:latin typeface="Courier"/>
                <a:cs typeface="Courier"/>
              </a:rPr>
              <a:t>ChrRoot</a:t>
            </a:r>
            <a:r>
              <a:rPr lang="en-US" sz="2000" dirty="0" smtClean="0">
                <a:latin typeface="Courier"/>
                <a:cs typeface="Courier"/>
              </a:rPr>
              <a:t> </a:t>
            </a:r>
            <a:r>
              <a:rPr lang="en-US" sz="2000" dirty="0" err="1" smtClean="0">
                <a:latin typeface="Courier"/>
                <a:cs typeface="Courier"/>
              </a:rPr>
              <a:t>DiaRoot</a:t>
            </a:r>
            <a:r>
              <a:rPr lang="en-US" sz="2000" dirty="0" smtClean="0">
                <a:latin typeface="Courier"/>
                <a:cs typeface="Courier"/>
              </a:rPr>
              <a:t> Key </a:t>
            </a:r>
            <a:r>
              <a:rPr lang="en-US" sz="2000" dirty="0" err="1" smtClean="0">
                <a:latin typeface="Courier"/>
                <a:cs typeface="Courier"/>
              </a:rPr>
              <a:t>AbsRoot</a:t>
            </a:r>
            <a:r>
              <a:rPr lang="en-US" sz="2000" dirty="0" smtClean="0">
                <a:latin typeface="Courier"/>
                <a:cs typeface="Courier"/>
              </a:rPr>
              <a:t> 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 dirty="0">
                <a:latin typeface="Courier"/>
                <a:cs typeface="Courier"/>
              </a:rPr>
              <a:t>	0.00  5.00     I   </a:t>
            </a:r>
            <a:r>
              <a:rPr lang="en-US" sz="2000" dirty="0" smtClean="0">
                <a:latin typeface="Courier"/>
                <a:cs typeface="Courier"/>
              </a:rPr>
              <a:t>		0   	1   	3   	3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smtClean="0">
                <a:latin typeface="Courier"/>
                <a:cs typeface="Courier"/>
              </a:rPr>
              <a:t>	5.00  </a:t>
            </a:r>
            <a:r>
              <a:rPr lang="en-US" sz="2000" dirty="0">
                <a:latin typeface="Courier"/>
                <a:cs typeface="Courier"/>
              </a:rPr>
              <a:t>6.00    IV   </a:t>
            </a:r>
            <a:r>
              <a:rPr lang="en-US" sz="2000" dirty="0" smtClean="0">
                <a:latin typeface="Courier"/>
                <a:cs typeface="Courier"/>
              </a:rPr>
              <a:t>		5   	4   	3   	8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smtClean="0">
                <a:latin typeface="Courier"/>
                <a:cs typeface="Courier"/>
              </a:rPr>
              <a:t>	6.00  </a:t>
            </a:r>
            <a:r>
              <a:rPr lang="en-US" sz="2000" dirty="0">
                <a:latin typeface="Courier"/>
                <a:cs typeface="Courier"/>
              </a:rPr>
              <a:t>7.00     V   </a:t>
            </a:r>
            <a:r>
              <a:rPr lang="en-US" sz="2000" dirty="0" smtClean="0">
                <a:latin typeface="Courier"/>
                <a:cs typeface="Courier"/>
              </a:rPr>
              <a:t>		7   	5   	3  	10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smtClean="0">
                <a:latin typeface="Courier"/>
                <a:cs typeface="Courier"/>
              </a:rPr>
              <a:t>	7.00  </a:t>
            </a:r>
            <a:r>
              <a:rPr lang="en-US" sz="2000" dirty="0">
                <a:latin typeface="Courier"/>
                <a:cs typeface="Courier"/>
              </a:rPr>
              <a:t>9.00     I   </a:t>
            </a:r>
            <a:r>
              <a:rPr lang="en-US" sz="2000" dirty="0" smtClean="0">
                <a:latin typeface="Courier"/>
                <a:cs typeface="Courier"/>
              </a:rPr>
              <a:t>		0   	1   	3   	3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2000" dirty="0">
                <a:latin typeface="Courier"/>
                <a:cs typeface="Courier"/>
              </a:rPr>
              <a:t> </a:t>
            </a:r>
            <a:r>
              <a:rPr lang="en-US" sz="2000" dirty="0" smtClean="0">
                <a:latin typeface="Courier"/>
                <a:cs typeface="Courier"/>
              </a:rPr>
              <a:t>	9.00 </a:t>
            </a:r>
            <a:r>
              <a:rPr lang="en-US" sz="2000" dirty="0">
                <a:latin typeface="Courier"/>
                <a:cs typeface="Courier"/>
              </a:rPr>
              <a:t>10.00    IV   </a:t>
            </a:r>
            <a:r>
              <a:rPr lang="en-US" sz="2000" dirty="0" smtClean="0">
                <a:latin typeface="Courier"/>
                <a:cs typeface="Courier"/>
              </a:rPr>
              <a:t>		5   	4   	3   	8</a:t>
            </a:r>
            <a:endParaRPr lang="en-US" sz="20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ro-RO" sz="2000" dirty="0" smtClean="0">
                <a:latin typeface="Courier"/>
                <a:cs typeface="Courier"/>
              </a:rPr>
              <a:t>	</a:t>
            </a:r>
            <a:r>
              <a:rPr lang="en-US" sz="2000" dirty="0" smtClean="0">
                <a:latin typeface="Courier"/>
                <a:cs typeface="Courier"/>
              </a:rPr>
              <a:t>(and so on....)</a:t>
            </a:r>
          </a:p>
        </p:txBody>
      </p:sp>
    </p:spTree>
    <p:extLst>
      <p:ext uri="{BB962C8B-B14F-4D97-AF65-F5344CB8AC3E}">
        <p14:creationId xmlns:p14="http://schemas.microsoft.com/office/powerpoint/2010/main" val="155603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457200"/>
            <a:ext cx="8686800" cy="58674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7400" b="1" dirty="0" smtClean="0">
                <a:solidFill>
                  <a:prstClr val="black"/>
                </a:solidFill>
                <a:latin typeface="Courier"/>
              </a:rPr>
              <a:t>% Bohemian Rhapsody</a:t>
            </a:r>
            <a:endParaRPr lang="en-US" sz="7400" b="1" dirty="0">
              <a:solidFill>
                <a:prstClr val="black"/>
              </a:solidFill>
              <a:latin typeface="Courier"/>
            </a:endParaRPr>
          </a:p>
          <a:p>
            <a:endParaRPr lang="en-US" dirty="0">
              <a:solidFill>
                <a:prstClr val="black"/>
              </a:solidFill>
              <a:latin typeface="Courier"/>
            </a:endParaRPr>
          </a:p>
          <a:p>
            <a:pPr marL="0" indent="0">
              <a:buNone/>
            </a:pPr>
            <a:r>
              <a:rPr lang="en-US" sz="3100" dirty="0">
                <a:solidFill>
                  <a:prstClr val="black"/>
                </a:solidFill>
                <a:latin typeface="Courier"/>
                <a:cs typeface="Courier"/>
              </a:rPr>
              <a:t>A: </a:t>
            </a:r>
            <a:r>
              <a:rPr lang="en-US" sz="3100" dirty="0" err="1">
                <a:solidFill>
                  <a:prstClr val="black"/>
                </a:solidFill>
                <a:latin typeface="Courier"/>
                <a:cs typeface="Courier"/>
              </a:rPr>
              <a:t>bVI</a:t>
            </a:r>
            <a:r>
              <a:rPr lang="en-US" sz="3100" dirty="0">
                <a:solidFill>
                  <a:prstClr val="black"/>
                </a:solidFill>
                <a:latin typeface="Courier"/>
                <a:cs typeface="Courier"/>
              </a:rPr>
              <a:t> V #IV V |</a:t>
            </a: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B: vi | ii . ii42 viih7 |</a:t>
            </a: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C: IV64 I . . |</a:t>
            </a:r>
          </a:p>
          <a:p>
            <a:endParaRPr lang="fi-FI" sz="3100" dirty="0">
              <a:solidFill>
                <a:prstClr val="black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In1: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Bb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vi7 | V7/V | V7 | I | vi |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Eb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V7 | I | ii/V | V/V | $A*2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Bb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IV I6 | viix42/V V64 | |</a:t>
            </a: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Vr1a: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Bb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I |*3 vi | ii | ii V | I | vi | ii | viih7 . . ii64 |</a:t>
            </a: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Vr1b: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Eb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I . . V65 | $B V | I V6 | </a:t>
            </a:r>
          </a:p>
          <a:p>
            <a:pPr marL="0" indent="0">
              <a:buNone/>
            </a:pPr>
            <a:r>
              <a:rPr lang="da-DK" sz="3100" dirty="0">
                <a:solidFill>
                  <a:prstClr val="black"/>
                </a:solidFill>
                <a:latin typeface="Courier"/>
                <a:cs typeface="Courier"/>
              </a:rPr>
              <a:t>Vr1b1: [Eb] $Vr1b vi </a:t>
            </a:r>
            <a:r>
              <a:rPr lang="da-DK" sz="3100" dirty="0" err="1">
                <a:solidFill>
                  <a:prstClr val="black"/>
                </a:solidFill>
                <a:latin typeface="Courier"/>
                <a:cs typeface="Courier"/>
              </a:rPr>
              <a:t>iv</a:t>
            </a:r>
            <a:r>
              <a:rPr lang="da-DK" sz="3100" dirty="0">
                <a:solidFill>
                  <a:prstClr val="black"/>
                </a:solidFill>
                <a:latin typeface="Courier"/>
                <a:cs typeface="Courier"/>
              </a:rPr>
              <a:t> | I | [2/4] |</a:t>
            </a:r>
          </a:p>
          <a:p>
            <a:pPr marL="0" indent="0">
              <a:buNone/>
            </a:pPr>
            <a:r>
              <a:rPr lang="da-DK" sz="3100" dirty="0">
                <a:solidFill>
                  <a:prstClr val="black"/>
                </a:solidFill>
                <a:latin typeface="Courier"/>
                <a:cs typeface="Courier"/>
              </a:rPr>
              <a:t>Vr1b2: [Eb] $Vr1b $B V | I V6 | $B bVII . bVII/bVII vi/bVII |</a:t>
            </a:r>
          </a:p>
          <a:p>
            <a:pPr marL="0" indent="0">
              <a:buNone/>
            </a:pPr>
            <a:r>
              <a:rPr lang="da-DK" sz="3100" dirty="0">
                <a:solidFill>
                  <a:prstClr val="black"/>
                </a:solidFill>
                <a:latin typeface="Courier"/>
                <a:cs typeface="Courier"/>
              </a:rPr>
              <a:t>Vr1: $Vr1a $Vr1b1</a:t>
            </a:r>
          </a:p>
          <a:p>
            <a:pPr marL="0" indent="0">
              <a:buNone/>
            </a:pPr>
            <a:r>
              <a:rPr lang="da-DK" sz="3100" dirty="0">
                <a:solidFill>
                  <a:prstClr val="black"/>
                </a:solidFill>
                <a:latin typeface="Courier"/>
                <a:cs typeface="Courier"/>
              </a:rPr>
              <a:t>Vr2: $Vr1a $Vr1b2</a:t>
            </a:r>
          </a:p>
          <a:p>
            <a:endParaRPr lang="da-DK" sz="3100" dirty="0">
              <a:solidFill>
                <a:prstClr val="black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da-DK" sz="3100" dirty="0">
                <a:solidFill>
                  <a:prstClr val="black"/>
                </a:solidFill>
                <a:latin typeface="Courier"/>
                <a:cs typeface="Courier"/>
              </a:rPr>
              <a:t>Br1: [A] I | | $C*2 IV64 I IV64 I | . . IV64 I |</a:t>
            </a:r>
          </a:p>
          <a:p>
            <a:pPr marL="0" indent="0">
              <a:buNone/>
            </a:pPr>
            <a:r>
              <a:rPr lang="da-DK" sz="3100" dirty="0">
                <a:solidFill>
                  <a:prstClr val="black"/>
                </a:solidFill>
                <a:latin typeface="Courier"/>
                <a:cs typeface="Courier"/>
              </a:rPr>
              <a:t>Br2: [A] III64 V/III | bIII64 V | I |*3 [2/4] V |</a:t>
            </a: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Br3: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Eb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I | $A*2 $C*2 IV I6 | V/V V | IV I6 viix42/V ii7 | $A*2</a:t>
            </a: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Br4: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Eb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I V I . | V . . I | . V I V | . . . I | . V I V | . . . I | V . . I | V | 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bIII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 |</a:t>
            </a:r>
          </a:p>
          <a:p>
            <a:pPr marL="0" indent="0">
              <a:buNone/>
            </a:pPr>
            <a:r>
              <a:rPr lang="ro-RO" sz="3100" dirty="0">
                <a:solidFill>
                  <a:prstClr val="black"/>
                </a:solidFill>
                <a:latin typeface="Courier"/>
                <a:cs typeface="Courier"/>
              </a:rPr>
              <a:t>Br5: [Eb] bVI V/VII VII V/bIII | bIII V I . | V . . I | IV I V . | I IV64 | V/iii iii | V |*4</a:t>
            </a:r>
          </a:p>
          <a:p>
            <a:pPr marL="0" indent="0">
              <a:buNone/>
            </a:pPr>
            <a:r>
              <a:rPr lang="ro-RO" sz="3100" dirty="0">
                <a:solidFill>
                  <a:prstClr val="black"/>
                </a:solidFill>
                <a:latin typeface="Courier"/>
                <a:cs typeface="Courier"/>
              </a:rPr>
              <a:t>Rf1: [Eb] [12/8] I |*3 V/V | V | . I | V | [6/8] . bVII | [12/8] V | . I | IV | ii | V | ii | V | ii V | ii V |</a:t>
            </a:r>
          </a:p>
          <a:p>
            <a:pPr marL="0" indent="0">
              <a:buNone/>
            </a:pPr>
            <a:r>
              <a:rPr lang="ro-RO" sz="3100" dirty="0">
                <a:solidFill>
                  <a:prstClr val="black"/>
                </a:solidFill>
                <a:latin typeface="Courier"/>
                <a:cs typeface="Courier"/>
              </a:rPr>
              <a:t>Rf2: [Eb] [12/8] I |*3 V/V | bIII IV #IV | bVI | IV | V |*3</a:t>
            </a:r>
          </a:p>
          <a:p>
            <a:endParaRPr lang="ro-RO" sz="3100" dirty="0">
              <a:solidFill>
                <a:prstClr val="black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ro-RO" sz="3100" dirty="0">
                <a:solidFill>
                  <a:prstClr val="black"/>
                </a:solidFill>
                <a:latin typeface="Courier"/>
                <a:cs typeface="Courier"/>
              </a:rPr>
              <a:t>Ln: [Eb] [4/4] I V6 | vi . V6/vi vi | V6/vi vi V I | V/iii iii | IV I |</a:t>
            </a:r>
          </a:p>
          <a:p>
            <a:pPr marL="0" indent="0">
              <a:buNone/>
            </a:pP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Ref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: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Eb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vi iii | vi iii | vi iv | V11 | I IV64 | I viix43/V | V6 iv6/II | [F] V | . I | | |</a:t>
            </a:r>
          </a:p>
          <a:p>
            <a:endParaRPr lang="fi-FI" sz="3100" dirty="0">
              <a:solidFill>
                <a:prstClr val="black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Pt1: $In1 $Vr1 $Vr2</a:t>
            </a: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Pt2: $Br1 $Br2 $Br3 $Br4 $Br5 $Rf1 $Rf2</a:t>
            </a: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Pt3: [4/4] $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Ln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 $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Ref</a:t>
            </a:r>
            <a:endParaRPr lang="fi-FI" sz="3100" dirty="0">
              <a:solidFill>
                <a:prstClr val="black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S: [</a:t>
            </a:r>
            <a:r>
              <a:rPr lang="fi-FI" sz="3100" dirty="0" err="1">
                <a:solidFill>
                  <a:prstClr val="black"/>
                </a:solidFill>
                <a:latin typeface="Courier"/>
                <a:cs typeface="Courier"/>
              </a:rPr>
              <a:t>Eb</a:t>
            </a:r>
            <a:r>
              <a:rPr lang="fi-FI" sz="3100" dirty="0">
                <a:solidFill>
                  <a:prstClr val="black"/>
                </a:solidFill>
                <a:latin typeface="Courier"/>
                <a:cs typeface="Courier"/>
              </a:rPr>
              <a:t>] $Pt1 $Pt2 $Pt3</a:t>
            </a:r>
            <a:endParaRPr lang="en-US" sz="3100" dirty="0">
              <a:latin typeface="Courier"/>
              <a:cs typeface="Courier"/>
            </a:endParaRPr>
          </a:p>
        </p:txBody>
      </p:sp>
      <p:pic>
        <p:nvPicPr>
          <p:cNvPr id="3" name="queen_bohemian_rhapso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3600" y="4749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921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Statistics show that harmonic analysis is (somewhat) subjective</a:t>
            </a:r>
            <a:endParaRPr lang="en-US" sz="2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• agreement on chromatic relative root (e.g. I vs. IV): 92.4 </a:t>
            </a:r>
            <a:r>
              <a:rPr lang="en-US" sz="2400" dirty="0" smtClean="0"/>
              <a:t>%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• </a:t>
            </a:r>
            <a:r>
              <a:rPr lang="en-US" sz="2400" dirty="0"/>
              <a:t>agreement on absolute root (e.g. A vs. D): 94.4 %</a:t>
            </a:r>
          </a:p>
          <a:p>
            <a:pPr>
              <a:buNone/>
            </a:pPr>
            <a:r>
              <a:rPr lang="en-US" sz="2400" dirty="0" smtClean="0"/>
              <a:t>		(Rolling Stones, “Satisfaction”)</a:t>
            </a:r>
            <a:endParaRPr lang="en-US" sz="2400" dirty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• </a:t>
            </a:r>
            <a:r>
              <a:rPr lang="en-US" sz="2400" dirty="0"/>
              <a:t>agreement on key (or pitch center): 97.3 </a:t>
            </a:r>
            <a:r>
              <a:rPr lang="en-US" sz="2400" dirty="0" smtClean="0"/>
              <a:t>%</a:t>
            </a:r>
          </a:p>
          <a:p>
            <a:pPr>
              <a:buNone/>
            </a:pPr>
            <a:r>
              <a:rPr lang="en-US" sz="2400" dirty="0"/>
              <a:t>		</a:t>
            </a:r>
            <a:r>
              <a:rPr lang="en-US" sz="2400" dirty="0" smtClean="0"/>
              <a:t>(</a:t>
            </a:r>
            <a:r>
              <a:rPr lang="en-US" sz="2400" dirty="0" err="1" smtClean="0"/>
              <a:t>Lynyrd</a:t>
            </a:r>
            <a:r>
              <a:rPr lang="en-US" sz="2400" dirty="0" smtClean="0"/>
              <a:t> </a:t>
            </a:r>
            <a:r>
              <a:rPr lang="en-US" sz="2400" dirty="0" err="1" smtClean="0"/>
              <a:t>Skynyrd</a:t>
            </a:r>
            <a:r>
              <a:rPr lang="en-US" sz="2400" dirty="0" smtClean="0"/>
              <a:t>, “Sweet Home Alabama”)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 smtClean="0"/>
              <a:t>• </a:t>
            </a:r>
            <a:r>
              <a:rPr lang="en-US" sz="2400" dirty="0"/>
              <a:t># of songs with 100% agreement: 39</a:t>
            </a:r>
          </a:p>
          <a:p>
            <a:pPr>
              <a:buNone/>
            </a:pPr>
            <a:r>
              <a:rPr lang="en-US" sz="2400" dirty="0" smtClean="0"/>
              <a:t>• </a:t>
            </a:r>
            <a:r>
              <a:rPr lang="en-US" sz="2400" dirty="0"/>
              <a:t># of songs where agreement was between 90-99%: </a:t>
            </a:r>
            <a:r>
              <a:rPr lang="en-US" sz="2400" dirty="0" smtClean="0"/>
              <a:t>39</a:t>
            </a:r>
          </a:p>
          <a:p>
            <a:pPr>
              <a:buNone/>
            </a:pPr>
            <a:r>
              <a:rPr lang="en-US" sz="2400" dirty="0" smtClean="0"/>
              <a:t>			(2011 paper reports averages from DT and TdC)</a:t>
            </a: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rolling_stones_satisfac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5800" y="1752600"/>
            <a:ext cx="812800" cy="812800"/>
          </a:xfrm>
          <a:prstGeom prst="rect">
            <a:avLst/>
          </a:prstGeom>
        </p:spPr>
      </p:pic>
      <p:pic>
        <p:nvPicPr>
          <p:cNvPr id="5" name="skynyrd_sweet_home_alaba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3606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Statistics show information on harmonic palette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(</a:t>
            </a:r>
            <a:r>
              <a:rPr lang="en-US" sz="2400" dirty="0" err="1" smtClean="0"/>
              <a:t>zeroth</a:t>
            </a:r>
            <a:r>
              <a:rPr lang="en-US" sz="2400" dirty="0" smtClean="0"/>
              <a:t>-order probabilities)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Top five chords: I, IV, V, bVII, VI.  Very different from common-practice music, especially IV&gt;V and high freq. of bVII.</a:t>
            </a: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758078"/>
              </p:ext>
            </p:extLst>
          </p:nvPr>
        </p:nvGraphicFramePr>
        <p:xfrm>
          <a:off x="482600" y="1524000"/>
          <a:ext cx="81280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08" name="Document" r:id="rId3" imgW="6096000" imgH="2514600" progId="Word.Document.12">
                  <p:embed/>
                </p:oleObj>
              </mc:Choice>
              <mc:Fallback>
                <p:oleObj name="Document" r:id="rId3" imgW="6096000" imgH="2514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600" y="1524000"/>
                        <a:ext cx="8128000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292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Statistics show information on harmonic palette over time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(</a:t>
            </a:r>
            <a:r>
              <a:rPr lang="en-US" sz="2400" dirty="0" err="1" smtClean="0"/>
              <a:t>zeroth</a:t>
            </a:r>
            <a:r>
              <a:rPr lang="en-US" sz="2400" dirty="0" smtClean="0"/>
              <a:t>-order probabilities)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79725"/>
              </p:ext>
            </p:extLst>
          </p:nvPr>
        </p:nvGraphicFramePr>
        <p:xfrm>
          <a:off x="609600" y="1828800"/>
          <a:ext cx="7908324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36" name="Document" r:id="rId3" imgW="6096000" imgH="2349500" progId="Word.Document.12">
                  <p:embed/>
                </p:oleObj>
              </mc:Choice>
              <mc:Fallback>
                <p:oleObj name="Document" r:id="rId3" imgW="6096000" imgH="2349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828800"/>
                        <a:ext cx="7908324" cy="30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9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line_of_fifths_root_motion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"/>
          <a:stretch/>
        </p:blipFill>
        <p:spPr>
          <a:xfrm>
            <a:off x="279400" y="1219200"/>
            <a:ext cx="8445500" cy="5029200"/>
          </a:xfrm>
        </p:spPr>
      </p:pic>
      <p:sp>
        <p:nvSpPr>
          <p:cNvPr id="6" name="Rectangle 5"/>
          <p:cNvSpPr/>
          <p:nvPr/>
        </p:nvSpPr>
        <p:spPr>
          <a:xfrm>
            <a:off x="381000" y="609600"/>
            <a:ext cx="8343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Root motions on a “line of fifths”</a:t>
            </a:r>
            <a:endParaRPr lang="en-US" sz="2400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9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What is </a:t>
            </a:r>
            <a:r>
              <a:rPr lang="en-US" sz="2400" dirty="0" smtClean="0"/>
              <a:t>a corpus study?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	</a:t>
            </a:r>
          </a:p>
          <a:p>
            <a:pPr marL="0" indent="0">
              <a:buNone/>
            </a:pPr>
            <a:r>
              <a:rPr lang="en-US" sz="2400" b="1" dirty="0" smtClean="0"/>
              <a:t>A corpus is a body of data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the text of some collection of books (linguistics)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the chords in a collection of musical compositions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the notes in the melodies of a collection of songs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Research method</a:t>
            </a:r>
          </a:p>
          <a:p>
            <a:pPr marL="0" indent="0">
              <a:buNone/>
            </a:pPr>
            <a:r>
              <a:rPr lang="en-US" sz="2400" b="1" dirty="0" smtClean="0"/>
              <a:t>	</a:t>
            </a:r>
            <a:r>
              <a:rPr lang="en-US" sz="2400" dirty="0" smtClean="0"/>
              <a:t>• encode corpus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/>
              <a:t>• </a:t>
            </a:r>
            <a:r>
              <a:rPr lang="en-US" sz="2400" dirty="0" smtClean="0"/>
              <a:t>search for patterns (with a computer, typically)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b="1" dirty="0" smtClean="0"/>
              <a:t>	• </a:t>
            </a:r>
            <a:r>
              <a:rPr lang="en-US" sz="2400" dirty="0" smtClean="0"/>
              <a:t>offers </a:t>
            </a:r>
            <a:r>
              <a:rPr lang="en-US" sz="2400" dirty="0"/>
              <a:t>some level of objectivity in </a:t>
            </a:r>
            <a:r>
              <a:rPr lang="en-US" sz="2400" dirty="0" smtClean="0"/>
              <a:t>analysis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Chord vectors (cont’d)</a:t>
            </a:r>
            <a:r>
              <a:rPr lang="en-US" sz="2400" dirty="0"/>
              <a:t>	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Correlations above 0.350 are circled.</a:t>
            </a:r>
          </a:p>
        </p:txBody>
      </p:sp>
      <p:pic>
        <p:nvPicPr>
          <p:cNvPr id="7" name="Picture 6" descr="chord_correl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8153400" cy="2669477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2514600" y="2438400"/>
            <a:ext cx="762000" cy="3048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2514600" y="3352800"/>
            <a:ext cx="762000" cy="3048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276600" y="3124200"/>
            <a:ext cx="762000" cy="3048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276600" y="3505200"/>
            <a:ext cx="762000" cy="3048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3962400" y="3352800"/>
            <a:ext cx="762000" cy="3048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4572000" y="2971800"/>
            <a:ext cx="762000" cy="3048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6553200" y="3505200"/>
            <a:ext cx="762000" cy="30480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9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Chord pairs with high correlations (above 0.350)</a:t>
            </a:r>
            <a:endParaRPr lang="en-US" sz="24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• </a:t>
            </a:r>
            <a:r>
              <a:rPr lang="en-US" sz="2400" dirty="0"/>
              <a:t>IV and V</a:t>
            </a:r>
          </a:p>
          <a:p>
            <a:pPr>
              <a:buNone/>
            </a:pPr>
            <a:r>
              <a:rPr lang="en-US" sz="2400" dirty="0"/>
              <a:t>	• VI, II, and III</a:t>
            </a:r>
          </a:p>
          <a:p>
            <a:pPr>
              <a:buNone/>
            </a:pPr>
            <a:r>
              <a:rPr lang="en-US" sz="2400" dirty="0"/>
              <a:t> 	• </a:t>
            </a:r>
            <a:r>
              <a:rPr lang="en-US" sz="2400" dirty="0" err="1"/>
              <a:t>bIII</a:t>
            </a:r>
            <a:r>
              <a:rPr lang="en-US" sz="2400" dirty="0"/>
              <a:t>, </a:t>
            </a:r>
            <a:r>
              <a:rPr lang="en-US" sz="2400" dirty="0" err="1"/>
              <a:t>bVI</a:t>
            </a:r>
            <a:r>
              <a:rPr lang="en-US" sz="2400" dirty="0"/>
              <a:t>, and </a:t>
            </a:r>
            <a:r>
              <a:rPr lang="en-US" sz="2400" dirty="0" smtClean="0"/>
              <a:t>bVII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	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Correlations suggest some sort of modal harmonic organization.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054990"/>
              </p:ext>
            </p:extLst>
          </p:nvPr>
        </p:nvGraphicFramePr>
        <p:xfrm>
          <a:off x="4038600" y="1417638"/>
          <a:ext cx="4114800" cy="3909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24" name="Document" r:id="rId3" imgW="3314700" imgH="3149600" progId="Word.Document.12">
                  <p:embed/>
                </p:oleObj>
              </mc:Choice>
              <mc:Fallback>
                <p:oleObj name="Document" r:id="rId3" imgW="3314700" imgH="3149600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417638"/>
                        <a:ext cx="4114800" cy="39098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1" y="495300"/>
            <a:ext cx="7848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II. Melodic </a:t>
            </a:r>
            <a:r>
              <a:rPr lang="en-US" sz="2200" b="1" dirty="0" smtClean="0"/>
              <a:t>transcriptions</a:t>
            </a:r>
          </a:p>
          <a:p>
            <a:endParaRPr lang="en-US" sz="2200" b="1" dirty="0"/>
          </a:p>
          <a:p>
            <a:r>
              <a:rPr lang="en-US" sz="2200" b="1" dirty="0" smtClean="0"/>
              <a:t>Notation</a:t>
            </a:r>
            <a:endParaRPr lang="en-US" sz="2200" b="1" dirty="0"/>
          </a:p>
          <a:p>
            <a:endParaRPr lang="en-US" sz="2200" b="1" dirty="0"/>
          </a:p>
          <a:p>
            <a:r>
              <a:rPr lang="en-US" sz="2200" dirty="0"/>
              <a:t>We devised a simple notation for transcribing the melodies. For “Hey Jude”, for </a:t>
            </a:r>
            <a:r>
              <a:rPr lang="en-US" sz="2200" dirty="0" smtClean="0"/>
              <a:t>example, here is a transcription of the first main section: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>
                <a:latin typeface="Courier"/>
              </a:rPr>
              <a:t>[F] [4/4] </a:t>
            </a:r>
            <a:r>
              <a:rPr lang="en-US" sz="2200" dirty="0" smtClean="0">
                <a:latin typeface="Courier"/>
              </a:rPr>
              <a:t>[</a:t>
            </a:r>
            <a:r>
              <a:rPr lang="en-US" sz="2200" dirty="0">
                <a:latin typeface="Courier"/>
              </a:rPr>
              <a:t>OCT=4] . . . 5 | 3. .. .3 56 | </a:t>
            </a:r>
          </a:p>
          <a:p>
            <a:r>
              <a:rPr lang="en-US" sz="2200" dirty="0">
                <a:latin typeface="Courier"/>
              </a:rPr>
              <a:t>v2. .. .. 23 | 4. ^1. .1 75 | </a:t>
            </a:r>
          </a:p>
          <a:p>
            <a:r>
              <a:rPr lang="en-US" sz="2200" dirty="0">
                <a:latin typeface="Courier"/>
              </a:rPr>
              <a:t>6.54 3... _ ..5. | 6.6. ..6. 21.7 .16. | 5. .. v12 36 | 5. .5 43 .7 | 1 </a:t>
            </a:r>
            <a:r>
              <a:rPr lang="en-US" sz="2200" dirty="0" smtClean="0">
                <a:latin typeface="Courier"/>
              </a:rPr>
              <a:t>. . 5 |</a:t>
            </a:r>
            <a:endParaRPr lang="en-US" sz="2200" dirty="0">
              <a:latin typeface="Courier"/>
            </a:endParaRPr>
          </a:p>
        </p:txBody>
      </p:sp>
      <p:pic>
        <p:nvPicPr>
          <p:cNvPr id="2" name="beatles_hey_ju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4927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8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1" y="469900"/>
            <a:ext cx="7848600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Problems </a:t>
            </a:r>
            <a:endParaRPr lang="en-US" sz="2200"/>
          </a:p>
          <a:p>
            <a:r>
              <a:rPr lang="en-US" sz="2200" b="1"/>
              <a:t/>
            </a:r>
            <a:br>
              <a:rPr lang="en-US" sz="2200" b="1"/>
            </a:br>
            <a:r>
              <a:rPr lang="en-US" sz="2200"/>
              <a:t>We found the task to be quite difficult—a good deal more difficult than the harmonic analysis.</a:t>
            </a:r>
          </a:p>
          <a:p>
            <a:endParaRPr lang="en-US" sz="2200" b="1"/>
          </a:p>
          <a:p>
            <a:r>
              <a:rPr lang="en-US" sz="2200"/>
              <a:t>- It’s not always obvious which vocal line is the “melody” (we’ll see an example in a minute)</a:t>
            </a:r>
          </a:p>
          <a:p>
            <a:endParaRPr lang="en-US" sz="2200"/>
          </a:p>
          <a:p>
            <a:r>
              <a:rPr lang="en-US" sz="2200"/>
              <a:t>- Some notes are indeterminate as to pitch – “blue notes” that fall between two pitches, or notes with gliding pitch, or notes that are quasi-spoken</a:t>
            </a:r>
            <a:endParaRPr lang="en-US" sz="2200" b="1"/>
          </a:p>
          <a:p>
            <a:endParaRPr lang="en-US" sz="2200"/>
          </a:p>
          <a:p>
            <a:r>
              <a:rPr lang="en-US" sz="2200"/>
              <a:t>- Some notes are indeterminate as to rhythm (or seem to require very complex rhythmic notation)</a:t>
            </a:r>
          </a:p>
          <a:p>
            <a:endParaRPr lang="en-US" sz="2200"/>
          </a:p>
          <a:p>
            <a:r>
              <a:rPr lang="en-US" sz="2200"/>
              <a:t>(These problems of transcription are not unique to rock but occur with many kinds of music.)</a:t>
            </a:r>
          </a:p>
        </p:txBody>
      </p:sp>
    </p:spTree>
    <p:extLst>
      <p:ext uri="{BB962C8B-B14F-4D97-AF65-F5344CB8AC3E}">
        <p14:creationId xmlns:p14="http://schemas.microsoft.com/office/powerpoint/2010/main" val="419281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" y="469900"/>
            <a:ext cx="8191499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Problems </a:t>
            </a:r>
            <a:endParaRPr lang="en-US" sz="2200" dirty="0"/>
          </a:p>
          <a:p>
            <a:r>
              <a:rPr lang="en-US" sz="2200" b="1" dirty="0"/>
              <a:t/>
            </a:r>
            <a:br>
              <a:rPr lang="en-US" sz="2200" b="1" dirty="0"/>
            </a:br>
            <a:r>
              <a:rPr lang="en-US" sz="2200" dirty="0"/>
              <a:t>Here’s </a:t>
            </a:r>
            <a:r>
              <a:rPr lang="en-US" sz="2200" dirty="0" smtClean="0"/>
              <a:t>one complex </a:t>
            </a:r>
            <a:r>
              <a:rPr lang="en-US" sz="2200" dirty="0"/>
              <a:t>example – a phrase from Otis Redding’s “I’ve Been Loving You Too Long” </a:t>
            </a:r>
            <a:r>
              <a:rPr lang="en-US" sz="2200" dirty="0" smtClean="0"/>
              <a:t>(as TdC transcribed it):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 smtClean="0"/>
              <a:t>• There’s </a:t>
            </a:r>
            <a:r>
              <a:rPr lang="en-US" sz="2200" dirty="0"/>
              <a:t>a slight scoop up to the first long note, and then a significant glide downwards at the end of it; should these be notated or not?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• Should </a:t>
            </a:r>
            <a:r>
              <a:rPr lang="en-US" sz="2200" dirty="0"/>
              <a:t>the rhythm of the </a:t>
            </a:r>
            <a:r>
              <a:rPr lang="en-US" sz="2200" dirty="0" smtClean="0"/>
              <a:t>second </a:t>
            </a:r>
            <a:r>
              <a:rPr lang="en-US" sz="2200" dirty="0"/>
              <a:t>phrase be notated literally (as TdC does) or is it just an expressively stretched rendition of a simpler rhythm (e.g</a:t>
            </a:r>
            <a:r>
              <a:rPr lang="en-US" sz="2200" dirty="0" smtClean="0"/>
              <a:t>., </a:t>
            </a:r>
            <a:r>
              <a:rPr lang="en-US" sz="2200" dirty="0" err="1">
                <a:latin typeface="Maestro"/>
              </a:rPr>
              <a:t>ee</a:t>
            </a:r>
            <a:r>
              <a:rPr lang="en-US" sz="2200" dirty="0">
                <a:latin typeface="Maestro"/>
              </a:rPr>
              <a:t> </a:t>
            </a:r>
            <a:r>
              <a:rPr lang="en-US" sz="2200" dirty="0"/>
              <a:t>| </a:t>
            </a:r>
            <a:r>
              <a:rPr lang="en-US" sz="2200" dirty="0">
                <a:latin typeface="Maestro"/>
              </a:rPr>
              <a:t>e e e q.  </a:t>
            </a:r>
            <a:r>
              <a:rPr lang="en-US" sz="2200" dirty="0"/>
              <a:t> </a:t>
            </a:r>
            <a:r>
              <a:rPr lang="en-US" sz="2200" dirty="0" smtClean="0"/>
              <a:t>“and you want to be free”)</a:t>
            </a:r>
            <a:r>
              <a:rPr lang="en-US" sz="2200" dirty="0"/>
              <a:t>?</a:t>
            </a:r>
          </a:p>
          <a:p>
            <a:endParaRPr lang="en-US" sz="2200" dirty="0"/>
          </a:p>
        </p:txBody>
      </p:sp>
      <p:pic>
        <p:nvPicPr>
          <p:cNvPr id="4" name="Picture 3" descr="ive_been_loving_you_vcu.eps"/>
          <p:cNvPicPr>
            <a:picLocks noChangeAspect="1"/>
          </p:cNvPicPr>
          <p:nvPr/>
        </p:nvPicPr>
        <p:blipFill>
          <a:blip r:embed="rId4"/>
          <a:srcRect b="73992"/>
          <a:stretch>
            <a:fillRect/>
          </a:stretch>
        </p:blipFill>
        <p:spPr>
          <a:xfrm>
            <a:off x="596900" y="2047875"/>
            <a:ext cx="7848593" cy="996950"/>
          </a:xfrm>
          <a:prstGeom prst="rect">
            <a:avLst/>
          </a:prstGeom>
        </p:spPr>
      </p:pic>
      <p:pic>
        <p:nvPicPr>
          <p:cNvPr id="2" name="otis_redding_ive_been_loving_y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5105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6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381000"/>
            <a:ext cx="7391400" cy="6047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b="1" dirty="0">
                <a:latin typeface="Monaco"/>
                <a:cs typeface="Monaco"/>
              </a:rPr>
              <a:t>% </a:t>
            </a:r>
            <a:r>
              <a:rPr lang="fi-FI" sz="900" b="1" dirty="0" err="1">
                <a:latin typeface="Monaco"/>
                <a:cs typeface="Monaco"/>
              </a:rPr>
              <a:t>Bohemian</a:t>
            </a:r>
            <a:r>
              <a:rPr lang="fi-FI" sz="900" b="1" dirty="0">
                <a:latin typeface="Monaco"/>
                <a:cs typeface="Monaco"/>
              </a:rPr>
              <a:t> </a:t>
            </a:r>
            <a:r>
              <a:rPr lang="fi-FI" sz="900" b="1" dirty="0" err="1">
                <a:latin typeface="Monaco"/>
                <a:cs typeface="Monaco"/>
              </a:rPr>
              <a:t>Rhapsody</a:t>
            </a:r>
            <a:endParaRPr lang="fi-FI" sz="900" b="1" dirty="0">
              <a:latin typeface="Monaco"/>
              <a:cs typeface="Monaco"/>
            </a:endParaRP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[</a:t>
            </a:r>
            <a:r>
              <a:rPr lang="fi-FI" sz="900" dirty="0" err="1">
                <a:latin typeface="Monaco"/>
                <a:cs typeface="Monaco"/>
              </a:rPr>
              <a:t>Bb</a:t>
            </a:r>
            <a:r>
              <a:rPr lang="fi-FI" sz="900" dirty="0">
                <a:latin typeface="Monaco"/>
                <a:cs typeface="Monaco"/>
              </a:rPr>
              <a:t>] [OCT=4] 55 55 .5 .. | #4.#4. 5.#4. 32.. _ | 44 44 .v5 55 | ^33 43 21 .. | </a:t>
            </a:r>
          </a:p>
          <a:p>
            <a:r>
              <a:rPr lang="fi-FI" sz="900" dirty="0">
                <a:latin typeface="Monaco"/>
                <a:cs typeface="Monaco"/>
              </a:rPr>
              <a:t>33 33 .. .3 | [</a:t>
            </a:r>
            <a:r>
              <a:rPr lang="fi-FI" sz="900" dirty="0" err="1">
                <a:latin typeface="Monaco"/>
                <a:cs typeface="Monaco"/>
              </a:rPr>
              <a:t>Eb</a:t>
            </a:r>
            <a:r>
              <a:rPr lang="fi-FI" sz="900" dirty="0">
                <a:latin typeface="Monaco"/>
                <a:cs typeface="Monaco"/>
              </a:rPr>
              <a:t>] 7.7. 1.12 ..v5. ..^3. |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3.3. 3.23 ..23 _ | 2.2. 3.2. 163. 4.5. | 11 7. #6#6 7. | 11 7. #6#6 7. | </a:t>
            </a:r>
          </a:p>
          <a:p>
            <a:r>
              <a:rPr lang="fi-FI" sz="900" dirty="0">
                <a:latin typeface="Monaco"/>
                <a:cs typeface="Monaco"/>
              </a:rPr>
              <a:t>[</a:t>
            </a:r>
            <a:r>
              <a:rPr lang="fi-FI" sz="900" dirty="0" err="1">
                <a:latin typeface="Monaco"/>
                <a:cs typeface="Monaco"/>
              </a:rPr>
              <a:t>Bb</a:t>
            </a:r>
            <a:r>
              <a:rPr lang="fi-FI" sz="900" dirty="0">
                <a:latin typeface="Monaco"/>
                <a:cs typeface="Monaco"/>
              </a:rPr>
              <a:t>] 66 66 5. 1. | v#4#4 #45 5v5 57 | 2. .. .. 71 | 1 |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3..23... __ __ ....1... | 2.33 _ _ ..33 | 45.4 .3.2 _ 2.3. | 45.4 .3.2 _ _ | </a:t>
            </a:r>
          </a:p>
          <a:p>
            <a:r>
              <a:rPr lang="fi-FI" sz="900" dirty="0">
                <a:latin typeface="Monaco"/>
                <a:cs typeface="Monaco"/>
              </a:rPr>
              <a:t>3..23... __ __ 3...5... | 7..6 6... _ ..6. | 1.1. 1.1. 1..6 43.. | .22. _ _ _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[</a:t>
            </a:r>
            <a:r>
              <a:rPr lang="fi-FI" sz="900" dirty="0" err="1">
                <a:latin typeface="Monaco"/>
                <a:cs typeface="Monaco"/>
              </a:rPr>
              <a:t>Eb</a:t>
            </a:r>
            <a:r>
              <a:rPr lang="fi-FI" sz="900" dirty="0">
                <a:latin typeface="Monaco"/>
                <a:cs typeface="Monaco"/>
              </a:rPr>
              <a:t>] ^3..23... __ __ 2...3.4. | 3... _ _ ..33 | 4..3 3.2. 2... ...v5 | 5.^2. 2.33 ..4. 4.5. | </a:t>
            </a:r>
          </a:p>
          <a:p>
            <a:r>
              <a:rPr lang="fi-FI" sz="900" dirty="0">
                <a:latin typeface="Monaco"/>
                <a:cs typeface="Monaco"/>
              </a:rPr>
              <a:t>433. ..23 5... ..23 | 1... ..55 b6b7.b6 b7.5. | 5 | [2/4] . | [4/4] [</a:t>
            </a:r>
            <a:r>
              <a:rPr lang="fi-FI" sz="900" dirty="0" err="1">
                <a:latin typeface="Monaco"/>
                <a:cs typeface="Monaco"/>
              </a:rPr>
              <a:t>Bb</a:t>
            </a:r>
            <a:r>
              <a:rPr lang="fi-FI" sz="900" dirty="0">
                <a:latin typeface="Monaco"/>
                <a:cs typeface="Monaco"/>
              </a:rPr>
              <a:t>] . |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3...23.. __ __ ....1... | 2.33 _ _ ..3. | 45.4 .3.2 _ 23.. | 454. 3.32 _ _ | </a:t>
            </a:r>
          </a:p>
          <a:p>
            <a:r>
              <a:rPr lang="fi-FI" sz="900" dirty="0">
                <a:latin typeface="Monaco"/>
                <a:cs typeface="Monaco"/>
              </a:rPr>
              <a:t>3..23... ....2.1. 2.3..... ....5... | 7..6 6... _ ..56 | 1.1. 1.1. 1..6 43.. | .22. _ _ _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[</a:t>
            </a:r>
            <a:r>
              <a:rPr lang="fi-FI" sz="900" dirty="0" err="1">
                <a:latin typeface="Monaco"/>
                <a:cs typeface="Monaco"/>
              </a:rPr>
              <a:t>Eb</a:t>
            </a:r>
            <a:r>
              <a:rPr lang="fi-FI" sz="900" dirty="0">
                <a:latin typeface="Monaco"/>
                <a:cs typeface="Monaco"/>
              </a:rPr>
              <a:t>] ^323. _ _ 2.34 | 3 | 4..3 32.2 _ ...v5 | 5.^2. 2.3. 344. 4.54 | </a:t>
            </a:r>
          </a:p>
          <a:p>
            <a:r>
              <a:rPr lang="fi-FI" sz="900" dirty="0">
                <a:latin typeface="Monaco"/>
                <a:cs typeface="Monaco"/>
              </a:rPr>
              <a:t>.3.. _ _ _ | R*7 | [A] R*2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4. 33 #2#2 33 | 44 33 #2. 55 | 1. 55 1. 55 | #4#4 5. 6. 5. | </a:t>
            </a:r>
          </a:p>
          <a:p>
            <a:r>
              <a:rPr lang="fi-FI" sz="900" dirty="0">
                <a:latin typeface="Monaco"/>
                <a:cs typeface="Monaco"/>
              </a:rPr>
              <a:t>#5#5 #5#5 6. 6. | b7b7 b7b7 7. 7. | 1. ^55 b65 v11 | b21 ^55 b65 v11 | </a:t>
            </a:r>
          </a:p>
          <a:p>
            <a:r>
              <a:rPr lang="fi-FI" sz="900" dirty="0">
                <a:latin typeface="Monaco"/>
                <a:cs typeface="Monaco"/>
              </a:rPr>
              <a:t>b21 ^55 b65 4b3 | [2/4] 2vb2 ^b2b2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[4/4] [</a:t>
            </a:r>
            <a:r>
              <a:rPr lang="fi-FI" sz="900" dirty="0" err="1">
                <a:latin typeface="Monaco"/>
                <a:cs typeface="Monaco"/>
              </a:rPr>
              <a:t>Eb</a:t>
            </a:r>
            <a:r>
              <a:rPr lang="fi-FI" sz="900" dirty="0">
                <a:latin typeface="Monaco"/>
                <a:cs typeface="Monaco"/>
              </a:rPr>
              <a:t>] 53 .1 .6 5. | b6. 55 #4. 5. | b6. 55 #4. 5. | ^1. 11 1. 1. | </a:t>
            </a:r>
          </a:p>
          <a:p>
            <a:r>
              <a:rPr lang="fi-FI" sz="900" dirty="0">
                <a:latin typeface="Monaco"/>
                <a:cs typeface="Monaco"/>
              </a:rPr>
              <a:t>11 1. 11 1. | 6. 61 5. 55 | #4. #4#4 5. .. |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vb6b6 5. #4#4 5. | b6b6 55 #4. 5. | 1. 5. ^1. .v2 | 23 43 2^1 11 | </a:t>
            </a:r>
          </a:p>
          <a:p>
            <a:r>
              <a:rPr lang="fi-FI" sz="900" dirty="0">
                <a:latin typeface="Monaco"/>
                <a:cs typeface="Monaco"/>
              </a:rPr>
              <a:t>.. v5. 1. 5^2 | 23 43 2^1 11 | .. v5. 1. 5^2 | 23 43 2^1 11 | </a:t>
            </a:r>
          </a:p>
          <a:p>
            <a:r>
              <a:rPr lang="fi-FI" sz="900" dirty="0">
                <a:latin typeface="Monaco"/>
                <a:cs typeface="Monaco"/>
              </a:rPr>
              <a:t>v23 43 2^1 11 | v23 43 v55 11 | b7^5 .b3 .b2 b7. | 1#1b34 | </a:t>
            </a:r>
          </a:p>
          <a:p>
            <a:r>
              <a:rPr lang="fi-FI" sz="900" dirty="0">
                <a:latin typeface="Monaco"/>
                <a:cs typeface="Monaco"/>
              </a:rPr>
              <a:t>5. 7. 1v5 55 | 65 55 65 ^33 | 43 21 2. v5. | ^1. .1 1. 11 | </a:t>
            </a:r>
          </a:p>
          <a:p>
            <a:r>
              <a:rPr lang="fi-FI" sz="900" dirty="0">
                <a:latin typeface="Monaco"/>
                <a:cs typeface="Monaco"/>
              </a:rPr>
              <a:t>77 77 3. 3. | v4. .3 2. 3. | 6. .5 4. 3. | ^5 |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[12/8] . | R*3 | </a:t>
            </a:r>
          </a:p>
          <a:p>
            <a:r>
              <a:rPr lang="fi-FI" sz="900" dirty="0">
                <a:latin typeface="Monaco"/>
                <a:cs typeface="Monaco"/>
              </a:rPr>
              <a:t>..v4 .4. 3.3 .3. | 2.2 .2. 1.1 1.. | 7.1 2.. - - | [6/8] . | </a:t>
            </a:r>
          </a:p>
          <a:p>
            <a:r>
              <a:rPr lang="fi-FI" sz="900" dirty="0">
                <a:latin typeface="Monaco"/>
                <a:cs typeface="Monaco"/>
              </a:rPr>
              <a:t>[12/8] ..4 .4. 3.3 .3. | 2.2 .2. 1.1 .1. | 4.5 6.. ..4 - | 3.4 - - - | </a:t>
            </a:r>
          </a:p>
          <a:p>
            <a:r>
              <a:rPr lang="fi-FI" sz="900" dirty="0">
                <a:latin typeface="Monaco"/>
                <a:cs typeface="Monaco"/>
              </a:rPr>
              <a:t>3.2 2.. ..3 - | ..4 .4. 4.4 .3. | 3.2 2.. ..3 - | 1.1 112 - - | </a:t>
            </a:r>
          </a:p>
          <a:p>
            <a:r>
              <a:rPr lang="fi-FI" sz="900" dirty="0">
                <a:latin typeface="Monaco"/>
                <a:cs typeface="Monaco"/>
              </a:rPr>
              <a:t>1.1 11. 2.1 .7. | 1.5 - - - | R*9 | </a:t>
            </a:r>
          </a:p>
          <a:p>
            <a:endParaRPr lang="fi-FI" sz="900" dirty="0">
              <a:latin typeface="Monaco"/>
              <a:cs typeface="Monaco"/>
            </a:endParaRPr>
          </a:p>
          <a:p>
            <a:r>
              <a:rPr lang="fi-FI" sz="900" dirty="0">
                <a:latin typeface="Monaco"/>
                <a:cs typeface="Monaco"/>
              </a:rPr>
              <a:t>[4/4] ^3.2. | 1.71 | 71.. | R*2 | </a:t>
            </a:r>
          </a:p>
          <a:p>
            <a:r>
              <a:rPr lang="fi-FI" sz="900" dirty="0">
                <a:latin typeface="Monaco"/>
                <a:cs typeface="Monaco"/>
              </a:rPr>
              <a:t>4.3. 1v3.5 .5.. _ | ^32.1 .7.. 5... _ | ^3.1. 23.1 .b6.. _ | </a:t>
            </a:r>
          </a:p>
          <a:p>
            <a:r>
              <a:rPr lang="fi-FI" sz="900" dirty="0">
                <a:latin typeface="Monaco"/>
                <a:cs typeface="Monaco"/>
              </a:rPr>
              <a:t>^3.2. 21.1 .6.. ...7 | 1 | R*2 | </a:t>
            </a:r>
          </a:p>
          <a:p>
            <a:r>
              <a:rPr lang="fi-FI" sz="900" dirty="0">
                <a:latin typeface="Monaco"/>
                <a:cs typeface="Monaco"/>
              </a:rPr>
              <a:t>[F] R*2 | 44 33 b3. ^1. | | </a:t>
            </a:r>
            <a:endParaRPr lang="en-US" sz="900" dirty="0">
              <a:latin typeface="Monaco"/>
              <a:cs typeface="Monaco"/>
            </a:endParaRPr>
          </a:p>
        </p:txBody>
      </p:sp>
      <p:pic>
        <p:nvPicPr>
          <p:cNvPr id="4" name="queen_bohemian_rhapsody_be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2900" y="3581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2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1" y="469900"/>
            <a:ext cx="7848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Other problems </a:t>
            </a:r>
            <a:r>
              <a:rPr lang="en-US" sz="2200" b="1" dirty="0"/>
              <a:t/>
            </a:r>
            <a:br>
              <a:rPr lang="en-US" sz="2200" b="1" dirty="0"/>
            </a:br>
            <a:endParaRPr lang="en-US" sz="2200" b="1" dirty="0" smtClean="0"/>
          </a:p>
          <a:p>
            <a:r>
              <a:rPr lang="en-US" sz="2200" dirty="0" smtClean="0"/>
              <a:t>Eight </a:t>
            </a:r>
            <a:r>
              <a:rPr lang="en-US" sz="2200" dirty="0"/>
              <a:t>songs on the list were judged to have no melody at all—either rap / hip hop songs, or those in which the pitches of the melody were largely indeterminate. This left a corpus of 192 songs. </a:t>
            </a:r>
          </a:p>
        </p:txBody>
      </p:sp>
    </p:spTree>
    <p:extLst>
      <p:ext uri="{BB962C8B-B14F-4D97-AF65-F5344CB8AC3E}">
        <p14:creationId xmlns:p14="http://schemas.microsoft.com/office/powerpoint/2010/main" val="331328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457200"/>
            <a:ext cx="78486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Level of agreement</a:t>
            </a:r>
          </a:p>
          <a:p>
            <a:endParaRPr lang="en-US" sz="2200" dirty="0"/>
          </a:p>
          <a:p>
            <a:r>
              <a:rPr lang="en-US" sz="2200" dirty="0"/>
              <a:t>We both analyzed </a:t>
            </a:r>
            <a:r>
              <a:rPr lang="en-US" sz="2200" dirty="0" smtClean="0"/>
              <a:t>25 </a:t>
            </a:r>
            <a:r>
              <a:rPr lang="en-US" sz="2200" dirty="0"/>
              <a:t>songs so as to examine the level of agreement between us. 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 smtClean="0"/>
              <a:t>Melodic transcription duties for the RS200 were divided between TdC and DT.  (Each author transcribed the melody for 100 songs, randomly assigned.)</a:t>
            </a:r>
            <a:endParaRPr lang="en-US" sz="2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522497"/>
              </p:ext>
            </p:extLst>
          </p:nvPr>
        </p:nvGraphicFramePr>
        <p:xfrm>
          <a:off x="228600" y="2209800"/>
          <a:ext cx="8749952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" name="Document" r:id="rId3" imgW="6083300" imgH="1854200" progId="Word.Document.12">
                  <p:embed/>
                </p:oleObj>
              </mc:Choice>
              <mc:Fallback>
                <p:oleObj name="Document" r:id="rId3" imgW="6083300" imgH="185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2209800"/>
                        <a:ext cx="8749952" cy="266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70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ANALYSES OF THE DATA</a:t>
            </a:r>
          </a:p>
          <a:p>
            <a:endParaRPr lang="en-US" sz="2200" b="1" dirty="0"/>
          </a:p>
          <a:p>
            <a:r>
              <a:rPr lang="en-US" sz="2200" dirty="0" smtClean="0"/>
              <a:t>With our melodic transcriptions, we can answer questions about the types of pitch collections (i.e., “scales”) used in rock music.</a:t>
            </a:r>
          </a:p>
          <a:p>
            <a:endParaRPr lang="en-US" sz="2200" dirty="0"/>
          </a:p>
          <a:p>
            <a:r>
              <a:rPr lang="en-US" sz="2200" dirty="0" smtClean="0"/>
              <a:t>• What </a:t>
            </a:r>
            <a:r>
              <a:rPr lang="en-US" sz="2200" dirty="0"/>
              <a:t>is the overall distribution of </a:t>
            </a:r>
            <a:r>
              <a:rPr lang="en-US" sz="2200" i="1" dirty="0"/>
              <a:t>scale-degrees</a:t>
            </a:r>
            <a:r>
              <a:rPr lang="en-US" sz="2200" dirty="0"/>
              <a:t> in the </a:t>
            </a:r>
            <a:r>
              <a:rPr lang="en-US" sz="2200" dirty="0" smtClean="0"/>
              <a:t>data, i.e., 	pitch</a:t>
            </a:r>
            <a:r>
              <a:rPr lang="en-US" sz="2200" dirty="0"/>
              <a:t>-classes in relation to the tonic? </a:t>
            </a:r>
          </a:p>
          <a:p>
            <a:endParaRPr lang="en-US" sz="2200" dirty="0"/>
          </a:p>
          <a:p>
            <a:r>
              <a:rPr lang="en-US" sz="2200" dirty="0" smtClean="0"/>
              <a:t>• Does </a:t>
            </a:r>
            <a:r>
              <a:rPr lang="en-US" sz="2200" dirty="0"/>
              <a:t>rock have a consistent “scale”? </a:t>
            </a:r>
            <a:r>
              <a:rPr lang="en-US" sz="2200" dirty="0" smtClean="0"/>
              <a:t> Can </a:t>
            </a:r>
            <a:r>
              <a:rPr lang="en-US" sz="2200" dirty="0"/>
              <a:t>we distinguish diatonic</a:t>
            </a:r>
          </a:p>
          <a:p>
            <a:r>
              <a:rPr lang="en-US" sz="2200" dirty="0"/>
              <a:t>	from chromatic scale-degrees, as we do in classical music?</a:t>
            </a:r>
          </a:p>
          <a:p>
            <a:endParaRPr lang="en-US" sz="2200" dirty="0"/>
          </a:p>
          <a:p>
            <a:r>
              <a:rPr lang="en-US" sz="2200" dirty="0" smtClean="0"/>
              <a:t>• Do </a:t>
            </a:r>
            <a:r>
              <a:rPr lang="en-US" sz="2200" dirty="0"/>
              <a:t>rock songs group into natural categories with regard to their</a:t>
            </a:r>
          </a:p>
          <a:p>
            <a:r>
              <a:rPr lang="en-US" sz="2200" dirty="0"/>
              <a:t>	scalar organization – analogous to classical major and minor?</a:t>
            </a:r>
          </a:p>
        </p:txBody>
      </p:sp>
    </p:spTree>
    <p:extLst>
      <p:ext uri="{BB962C8B-B14F-4D97-AF65-F5344CB8AC3E}">
        <p14:creationId xmlns:p14="http://schemas.microsoft.com/office/powerpoint/2010/main" val="42476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There’s been much speculation about these questions. With regard to scales, a variety of frameworks have been applied to rock:</a:t>
            </a:r>
          </a:p>
          <a:p>
            <a:endParaRPr lang="en-US" sz="2200"/>
          </a:p>
          <a:p>
            <a:r>
              <a:rPr lang="en-US" sz="2200"/>
              <a:t>- Common-practice major and minor scales</a:t>
            </a:r>
          </a:p>
          <a:p>
            <a:endParaRPr lang="en-US" sz="2200"/>
          </a:p>
          <a:p>
            <a:r>
              <a:rPr lang="en-US" sz="2200"/>
              <a:t>- Pentatonic scales</a:t>
            </a:r>
          </a:p>
          <a:p>
            <a:endParaRPr lang="en-US" sz="2200"/>
          </a:p>
          <a:p>
            <a:r>
              <a:rPr lang="en-US" sz="2200"/>
              <a:t>- Diatonic modes (Mixolydian, etc.)</a:t>
            </a:r>
          </a:p>
          <a:p>
            <a:endParaRPr lang="en-US" sz="2200"/>
          </a:p>
          <a:p>
            <a:r>
              <a:rPr lang="en-US" sz="2200"/>
              <a:t>- Blues scales</a:t>
            </a:r>
          </a:p>
          <a:p>
            <a:endParaRPr lang="en-US" sz="2200"/>
          </a:p>
          <a:p>
            <a:r>
              <a:rPr lang="en-US" sz="2200"/>
              <a:t>- Scales arising from harmonic progressions</a:t>
            </a:r>
          </a:p>
          <a:p>
            <a:endParaRPr lang="en-US" sz="2200"/>
          </a:p>
          <a:p>
            <a:r>
              <a:rPr lang="en-US" sz="2200"/>
              <a:t>...but there’s little consensus on this issue, and little hard evidence has been put forth.</a:t>
            </a:r>
          </a:p>
        </p:txBody>
      </p:sp>
    </p:spTree>
    <p:extLst>
      <p:ext uri="{BB962C8B-B14F-4D97-AF65-F5344CB8AC3E}">
        <p14:creationId xmlns:p14="http://schemas.microsoft.com/office/powerpoint/2010/main" val="62382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How can we do corpus-based music research?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Types of encodings</a:t>
            </a: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 smtClean="0"/>
              <a:t>• </a:t>
            </a:r>
            <a:r>
              <a:rPr lang="en-US" sz="2400" dirty="0"/>
              <a:t>h</a:t>
            </a:r>
            <a:r>
              <a:rPr lang="en-US" sz="2400" dirty="0" smtClean="0"/>
              <a:t>umdrum (David Huron, Ohio State)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 smtClean="0"/>
              <a:t>• music21 &amp; python (Michael Cuthbert, MIT)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 smtClean="0"/>
              <a:t>• custom-based text </a:t>
            </a:r>
            <a:r>
              <a:rPr lang="en-US" sz="2400" dirty="0" smtClean="0"/>
              <a:t>encoding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Types of research questions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/>
              <a:t>• Are dissonant harmonies more common in middle sections?</a:t>
            </a:r>
          </a:p>
          <a:p>
            <a:pPr marL="0" indent="0">
              <a:buNone/>
            </a:pPr>
            <a:r>
              <a:rPr lang="en-US" sz="2400" dirty="0"/>
              <a:t>	• Do performers slow down with increased harmonic motion?</a:t>
            </a:r>
          </a:p>
          <a:p>
            <a:pPr marL="0" indent="0">
              <a:buNone/>
            </a:pPr>
            <a:r>
              <a:rPr lang="en-US" sz="2400" dirty="0"/>
              <a:t>	• Do melodies more often fall or rise at the end of phrases?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8266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Scale-degree distribution for classical music (gathered </a:t>
            </a:r>
            <a:r>
              <a:rPr lang="en-US" sz="2200" dirty="0" smtClean="0"/>
              <a:t>from </a:t>
            </a:r>
            <a:r>
              <a:rPr lang="en-US" sz="2200" dirty="0"/>
              <a:t>a corpus of excerpts from the </a:t>
            </a:r>
            <a:r>
              <a:rPr lang="en-US" sz="2200" dirty="0" err="1"/>
              <a:t>Kostka</a:t>
            </a:r>
            <a:r>
              <a:rPr lang="en-US" sz="2200" dirty="0"/>
              <a:t>-Payne theory textbook, grouping major and minor together)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000" dirty="0"/>
              <a:t>                           _       _       _   _       _       _       _  (Major-scale degrees)</a:t>
            </a:r>
          </a:p>
          <a:p>
            <a:endParaRPr lang="en-US" sz="2200" dirty="0"/>
          </a:p>
          <a:p>
            <a:r>
              <a:rPr lang="en-US" sz="2200" dirty="0"/>
              <a:t>The seven major degrees are most common (partly because there are more major than minor pieces). Next are the minor degrees—b3, b6, and b7. (7 is </a:t>
            </a:r>
            <a:r>
              <a:rPr lang="en-US" sz="2200" i="1" dirty="0"/>
              <a:t>much</a:t>
            </a:r>
            <a:r>
              <a:rPr lang="en-US" sz="2200" dirty="0"/>
              <a:t> more common than b7.) b2 and #4 (“chromatic” degrees) are least common.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1943100" y="2044700"/>
          <a:ext cx="5308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93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Comparing the scale-degree distribution from our rock harmonic analyses (counting each pitch-class once for every chord that it occurs in), we see a fairly similar pattern...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r>
              <a:rPr lang="en-US" sz="2200"/>
              <a:t>As in classical music, b2 and #4 are least common. 7 is still more</a:t>
            </a:r>
          </a:p>
          <a:p>
            <a:r>
              <a:rPr lang="en-US" sz="2200"/>
              <a:t>common than b7, but the difference is smaller. The 6 &gt; b6 difference</a:t>
            </a:r>
          </a:p>
          <a:p>
            <a:r>
              <a:rPr lang="en-US" sz="2200"/>
              <a:t>is greatly increased. 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1917700" y="1981200"/>
          <a:ext cx="5308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042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Now we add in the </a:t>
            </a:r>
            <a:r>
              <a:rPr lang="en-US" sz="2200" i="1"/>
              <a:t>melodic </a:t>
            </a:r>
            <a:r>
              <a:rPr lang="en-US" sz="2200"/>
              <a:t>rock data (blue). (We count each note separately, </a:t>
            </a:r>
            <a:r>
              <a:rPr lang="en-US" sz="2200" i="1"/>
              <a:t>not</a:t>
            </a:r>
            <a:r>
              <a:rPr lang="en-US" sz="2200"/>
              <a:t> weighted for duration.)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r>
              <a:rPr lang="en-US" sz="2200"/>
              <a:t>Similar to the harmonic rock data and classical data. But now, b7 &gt; 7, by a considerable margin. Note also the very low value for b6 (but still higher than b2 and #4).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917700" y="1981200"/>
          <a:ext cx="5308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971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Scales in Rock</a:t>
            </a:r>
            <a:endParaRPr lang="en-US" sz="2200"/>
          </a:p>
          <a:p>
            <a:r>
              <a:rPr lang="en-US" sz="2200" b="1"/>
              <a:t/>
            </a:r>
            <a:br>
              <a:rPr lang="en-US" sz="2200" b="1"/>
            </a:br>
            <a:r>
              <a:rPr lang="en-US" sz="2200"/>
              <a:t>To what extent do rock songs reflect conventional scales—modal, pentatonic, etc.?</a:t>
            </a:r>
          </a:p>
          <a:p>
            <a:endParaRPr lang="en-US" sz="2200" b="1"/>
          </a:p>
          <a:p>
            <a:r>
              <a:rPr lang="en-US" sz="2200"/>
              <a:t>As a first approach, we can represent each song with a binary 12-valued vector, showing which scale-degrees occur in the song and which ones do not. A song that uses only the major scale would therefore have this vector:</a:t>
            </a:r>
          </a:p>
          <a:p>
            <a:endParaRPr lang="en-US" sz="2200"/>
          </a:p>
          <a:p>
            <a:r>
              <a:rPr lang="en-US" sz="2200"/>
              <a:t> 1   0   1   0   1   1   0   1   0   1   0   1</a:t>
            </a:r>
          </a:p>
          <a:p>
            <a:endParaRPr lang="en-US" sz="2200"/>
          </a:p>
          <a:p>
            <a:r>
              <a:rPr lang="en-US" sz="2200"/>
              <a:t>(1 b2  2  b3  3   4  #4  5  b6  6  b7  7)</a:t>
            </a:r>
          </a:p>
          <a:p>
            <a:endParaRPr lang="en-US" sz="220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87010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The most common vectors, with their frequency of occurrence (out of 192 songs):</a:t>
            </a:r>
          </a:p>
          <a:p>
            <a:r>
              <a:rPr lang="en-US" sz="2200"/>
              <a:t>                             Num occ.</a:t>
            </a:r>
          </a:p>
          <a:p>
            <a:r>
              <a:rPr lang="en-US" sz="2200"/>
              <a:t>1. 101011010101    29  (major)</a:t>
            </a:r>
          </a:p>
          <a:p>
            <a:endParaRPr lang="en-US" sz="2200"/>
          </a:p>
          <a:p>
            <a:r>
              <a:rPr lang="en-US" sz="2200"/>
              <a:t>2. 101011010100    17  (“diatonic </a:t>
            </a:r>
          </a:p>
          <a:p>
            <a:r>
              <a:rPr lang="en-US" sz="2200"/>
              <a:t>						hexachord”)</a:t>
            </a:r>
          </a:p>
          <a:p>
            <a:r>
              <a:rPr lang="en-US" sz="2200"/>
              <a:t>3. 101111010110     10  (bluesy?)</a:t>
            </a:r>
          </a:p>
          <a:p>
            <a:endParaRPr lang="en-US" sz="2200"/>
          </a:p>
          <a:p>
            <a:r>
              <a:rPr lang="en-US" sz="2200"/>
              <a:t>4. 101111010100      7   (bluesy?)</a:t>
            </a:r>
          </a:p>
          <a:p>
            <a:endParaRPr lang="en-US" sz="2200"/>
          </a:p>
          <a:p>
            <a:r>
              <a:rPr lang="en-US" sz="2200"/>
              <a:t>5. 101010010100      7   (major pentatonic)</a:t>
            </a:r>
          </a:p>
          <a:p>
            <a:endParaRPr lang="en-US" sz="2200"/>
          </a:p>
          <a:p>
            <a:r>
              <a:rPr lang="en-US" sz="2200"/>
              <a:t>Not terribly revealing because it does not consider </a:t>
            </a:r>
            <a:r>
              <a:rPr lang="en-US" sz="2200" i="1"/>
              <a:t>how</a:t>
            </a:r>
            <a:r>
              <a:rPr lang="en-US" sz="2200"/>
              <a:t> </a:t>
            </a:r>
            <a:r>
              <a:rPr lang="en-US" sz="2200" i="1"/>
              <a:t>often</a:t>
            </a:r>
            <a:r>
              <a:rPr lang="en-US" sz="2200"/>
              <a:t> each scale-degree is used in a song. (Note also that these 5 scales account for only 70 songs, less than 40% of the total.)</a:t>
            </a:r>
          </a:p>
        </p:txBody>
      </p:sp>
      <p:pic>
        <p:nvPicPr>
          <p:cNvPr id="4" name="Picture 3" descr="scales1.pdf"/>
          <p:cNvPicPr>
            <a:picLocks noChangeAspect="1"/>
          </p:cNvPicPr>
          <p:nvPr/>
        </p:nvPicPr>
        <p:blipFill>
          <a:blip r:embed="rId2"/>
          <a:srcRect t="18182" r="47059" b="45455"/>
          <a:stretch>
            <a:fillRect/>
          </a:stretch>
        </p:blipFill>
        <p:spPr>
          <a:xfrm>
            <a:off x="5554517" y="1704102"/>
            <a:ext cx="3497807" cy="31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4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A second approach: Take a song and a scale, and consider whether the degrees of the scale are the </a:t>
            </a:r>
            <a:r>
              <a:rPr lang="en-US" sz="2200" i="1"/>
              <a:t>most frequently occurring </a:t>
            </a:r>
            <a:r>
              <a:rPr lang="en-US" sz="2200"/>
              <a:t>scale-degrees in the song. If so, we declare that song to “match” that scale. (So this allows some “chromaticism” in relation to the scale.)</a:t>
            </a:r>
          </a:p>
          <a:p>
            <a:endParaRPr lang="en-US" sz="2200"/>
          </a:p>
          <a:p>
            <a:r>
              <a:rPr lang="en-US" sz="2200"/>
              <a:t>We can then consider how many songs match various scales.</a:t>
            </a:r>
          </a:p>
        </p:txBody>
      </p:sp>
    </p:spTree>
    <p:extLst>
      <p:ext uri="{BB962C8B-B14F-4D97-AF65-F5344CB8AC3E}">
        <p14:creationId xmlns:p14="http://schemas.microsoft.com/office/powerpoint/2010/main" val="262460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00" y="317500"/>
            <a:ext cx="81914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Examining some scales that are of particular interest:</a:t>
            </a:r>
          </a:p>
          <a:p>
            <a:endParaRPr lang="en-US" sz="2000" dirty="0"/>
          </a:p>
          <a:p>
            <a:r>
              <a:rPr lang="en-US" sz="2000" dirty="0"/>
              <a:t>                    	</a:t>
            </a:r>
            <a:r>
              <a:rPr lang="en-US" sz="2000" u="sng" dirty="0" err="1"/>
              <a:t>Num</a:t>
            </a:r>
            <a:r>
              <a:rPr lang="en-US" sz="2000" u="sng" dirty="0"/>
              <a:t> matches</a:t>
            </a:r>
          </a:p>
          <a:p>
            <a:r>
              <a:rPr lang="en-US" sz="2000" dirty="0"/>
              <a:t>101011010101  	42   	</a:t>
            </a:r>
            <a:r>
              <a:rPr lang="en-US" sz="2000" dirty="0" smtClean="0"/>
              <a:t>	(</a:t>
            </a:r>
            <a:r>
              <a:rPr lang="en-US" sz="2000" dirty="0"/>
              <a:t>Major)</a:t>
            </a:r>
          </a:p>
          <a:p>
            <a:endParaRPr lang="en-US" sz="2000" dirty="0"/>
          </a:p>
          <a:p>
            <a:r>
              <a:rPr lang="en-US" sz="2000" dirty="0"/>
              <a:t>101011010110  	12		(Mixolydian)</a:t>
            </a:r>
          </a:p>
          <a:p>
            <a:endParaRPr lang="en-US" sz="2000" dirty="0"/>
          </a:p>
          <a:p>
            <a:r>
              <a:rPr lang="en-US" sz="2000" dirty="0"/>
              <a:t>101101010110  	9		(Dorian)</a:t>
            </a:r>
          </a:p>
          <a:p>
            <a:endParaRPr lang="en-US" sz="2000" dirty="0"/>
          </a:p>
          <a:p>
            <a:r>
              <a:rPr lang="en-US" sz="2000" dirty="0"/>
              <a:t>101101011010  	6		(Aeolian or</a:t>
            </a:r>
          </a:p>
          <a:p>
            <a:r>
              <a:rPr lang="en-US" sz="2000" dirty="0"/>
              <a:t>						“natural minor”)</a:t>
            </a:r>
          </a:p>
          <a:p>
            <a:r>
              <a:rPr lang="en-US" sz="2000" dirty="0"/>
              <a:t>101010010100	50		(major pent)</a:t>
            </a:r>
          </a:p>
          <a:p>
            <a:endParaRPr lang="en-US" sz="2000" dirty="0"/>
          </a:p>
          <a:p>
            <a:r>
              <a:rPr lang="en-US" sz="2000" dirty="0"/>
              <a:t>100101010010 	21		(minor pent)</a:t>
            </a:r>
          </a:p>
          <a:p>
            <a:endParaRPr lang="en-US" sz="2000" dirty="0"/>
          </a:p>
          <a:p>
            <a:r>
              <a:rPr lang="en-US" sz="2000" dirty="0"/>
              <a:t>This data does not give much support to the idea that rock is largely “modal”. There are relatively few songs in which the most frequent scale-degrees form a diatonic mode (other than major). There’s some evidence of </a:t>
            </a:r>
            <a:r>
              <a:rPr lang="en-US" sz="2000" dirty="0" err="1"/>
              <a:t>pentatonicism</a:t>
            </a:r>
            <a:r>
              <a:rPr lang="en-US" sz="2000" dirty="0"/>
              <a:t>, though this matching method favors scales with fewer notes.</a:t>
            </a:r>
          </a:p>
        </p:txBody>
      </p:sp>
      <p:pic>
        <p:nvPicPr>
          <p:cNvPr id="4" name="Picture 3" descr="scales2.pdf"/>
          <p:cNvPicPr>
            <a:picLocks noChangeAspect="1"/>
          </p:cNvPicPr>
          <p:nvPr/>
        </p:nvPicPr>
        <p:blipFill>
          <a:blip r:embed="rId2"/>
          <a:srcRect t="18182" r="58824" b="36364"/>
          <a:stretch>
            <a:fillRect/>
          </a:stretch>
        </p:blipFill>
        <p:spPr>
          <a:xfrm>
            <a:off x="4462318" y="1158003"/>
            <a:ext cx="2675082" cy="382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2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457200"/>
            <a:ext cx="7467599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Clustering</a:t>
            </a:r>
          </a:p>
          <a:p>
            <a:endParaRPr lang="en-US" sz="2200" dirty="0"/>
          </a:p>
          <a:p>
            <a:r>
              <a:rPr lang="en-US" sz="2200" dirty="0" smtClean="0"/>
              <a:t>Can </a:t>
            </a:r>
            <a:r>
              <a:rPr lang="en-US" sz="2200" dirty="0"/>
              <a:t>we simplify this picture in any way? If we were to “cluster” rock songs into a small number of categories as to their scalar content, what would the categories look like</a:t>
            </a:r>
            <a:r>
              <a:rPr lang="en-US" sz="2200" dirty="0" smtClean="0"/>
              <a:t>?</a:t>
            </a:r>
          </a:p>
          <a:p>
            <a:endParaRPr lang="en-US" sz="2200" dirty="0"/>
          </a:p>
          <a:p>
            <a:r>
              <a:rPr lang="en-US" sz="2200" b="1" dirty="0"/>
              <a:t>A “hill-climbing” </a:t>
            </a:r>
            <a:r>
              <a:rPr lang="en-US" sz="2200" b="1" dirty="0" smtClean="0"/>
              <a:t>approach</a:t>
            </a:r>
            <a:endParaRPr lang="en-US" sz="2200" dirty="0"/>
          </a:p>
          <a:p>
            <a:pPr marL="457200" indent="-457200">
              <a:buAutoNum type="arabicPeriod"/>
            </a:pPr>
            <a:r>
              <a:rPr lang="en-US" sz="2200" dirty="0" smtClean="0"/>
              <a:t>Randomly </a:t>
            </a:r>
            <a:r>
              <a:rPr lang="en-US" sz="2200" dirty="0"/>
              <a:t>assign the songs into a certain number of categories</a:t>
            </a:r>
            <a:r>
              <a:rPr lang="en-US" sz="2200" dirty="0" smtClean="0"/>
              <a:t>.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For </a:t>
            </a:r>
            <a:r>
              <a:rPr lang="en-US" sz="2200" dirty="0"/>
              <a:t>each category, construct an aggregate scale-degree distribution</a:t>
            </a:r>
            <a:r>
              <a:rPr lang="en-US" sz="2200" dirty="0" smtClean="0"/>
              <a:t>.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Within </a:t>
            </a:r>
            <a:r>
              <a:rPr lang="en-US" sz="2200" dirty="0"/>
              <a:t>each category, measure the match of each song to the category’s </a:t>
            </a:r>
            <a:r>
              <a:rPr lang="en-US" sz="2200" dirty="0" smtClean="0"/>
              <a:t>distribution.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Randomly </a:t>
            </a:r>
            <a:r>
              <a:rPr lang="en-US" sz="2200" dirty="0"/>
              <a:t>shift one song from one category to the other, and repeat the process. If this change improves the quality of the clustering, keep it; if not, don’t</a:t>
            </a:r>
            <a:r>
              <a:rPr lang="en-US" sz="2200" dirty="0" smtClean="0"/>
              <a:t>.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Iterate </a:t>
            </a:r>
            <a:r>
              <a:rPr lang="en-US" sz="2200" dirty="0"/>
              <a:t>this process many times</a:t>
            </a:r>
            <a:r>
              <a:rPr lang="en-U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5815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results, sorting </a:t>
            </a:r>
            <a:r>
              <a:rPr lang="en-US" sz="2200" dirty="0"/>
              <a:t>the songs into </a:t>
            </a:r>
            <a:r>
              <a:rPr lang="en-US" sz="2200" i="1" dirty="0" smtClean="0"/>
              <a:t>three </a:t>
            </a:r>
            <a:r>
              <a:rPr lang="en-US" sz="2200" dirty="0" smtClean="0"/>
              <a:t>categories: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Category 1 (blue, 41 songs) looks like major pentatonic (1, 2, 3, 5 	and 6 are highest)</a:t>
            </a:r>
          </a:p>
          <a:p>
            <a:r>
              <a:rPr lang="en-US" sz="2200" dirty="0"/>
              <a:t>Category 2 (red, 73 songs) looks like major diatonic </a:t>
            </a:r>
          </a:p>
          <a:p>
            <a:r>
              <a:rPr lang="en-US" sz="2200" dirty="0"/>
              <a:t>	(or diatonic hexachord)</a:t>
            </a:r>
          </a:p>
          <a:p>
            <a:r>
              <a:rPr lang="en-US" sz="2200" dirty="0"/>
              <a:t>Category 3 (green, 78 songs)</a:t>
            </a:r>
            <a:r>
              <a:rPr lang="en-US" sz="2200" dirty="0" smtClean="0"/>
              <a:t>—somewhat like a “</a:t>
            </a:r>
            <a:r>
              <a:rPr lang="en-US" sz="2200" dirty="0"/>
              <a:t>minor” 	</a:t>
            </a:r>
            <a:r>
              <a:rPr lang="en-US" sz="2200" dirty="0" smtClean="0"/>
              <a:t>category</a:t>
            </a:r>
            <a:endParaRPr lang="en-US" sz="2200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13364465"/>
              </p:ext>
            </p:extLst>
          </p:nvPr>
        </p:nvGraphicFramePr>
        <p:xfrm>
          <a:off x="1676400" y="1295400"/>
          <a:ext cx="6254750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991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12844"/>
            <a:ext cx="8382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Category 3—the “minor” category—is of particular interest: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minor pentatonic degrees are most frequent, followed closely by 2. But both 3 and 6 are quite common. This also resembles the “blues” scale, though this is defined in different ways (#4 is often included in the blues scale). It is also the union of the major and minor pentatonic scales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We could also think about this category as a collection that avoids half-steps around ^1 (no ^b2 or ^7) and ^5 (no ^#4 or ^b6).</a:t>
            </a:r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492250" y="1123950"/>
          <a:ext cx="5118100" cy="265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451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 smtClean="0"/>
              <a:t>A collaborative project with David Temperley (Eastman)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davy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19200"/>
            <a:ext cx="2286000" cy="3005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4572000"/>
            <a:ext cx="8001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Our goal: </a:t>
            </a:r>
          </a:p>
          <a:p>
            <a:r>
              <a:rPr lang="en-US" sz="2400" b="1" dirty="0"/>
              <a:t>	</a:t>
            </a:r>
          </a:p>
          <a:p>
            <a:r>
              <a:rPr lang="en-US" sz="2400" b="1" dirty="0"/>
              <a:t>	To get statistical evidence about patterns in rock music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593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12844"/>
            <a:ext cx="739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Many of the songs in </a:t>
            </a:r>
            <a:r>
              <a:rPr lang="en-US" sz="2000" dirty="0" smtClean="0"/>
              <a:t>this “minor” </a:t>
            </a:r>
            <a:r>
              <a:rPr lang="en-US" sz="2000" dirty="0"/>
              <a:t>category are 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1</a:t>
            </a:r>
            <a:r>
              <a:rPr lang="en-US" sz="2000" dirty="0"/>
              <a:t>) early (1950s) </a:t>
            </a:r>
            <a:r>
              <a:rPr lang="en-US" sz="2000" dirty="0" err="1"/>
              <a:t>rock’n’roll</a:t>
            </a:r>
            <a:r>
              <a:rPr lang="en-US" sz="2000" dirty="0"/>
              <a:t> </a:t>
            </a:r>
            <a:r>
              <a:rPr lang="en-US" sz="2000" dirty="0" smtClean="0"/>
              <a:t>songs</a:t>
            </a:r>
            <a:endParaRPr lang="en-US" sz="2000" dirty="0"/>
          </a:p>
          <a:p>
            <a:r>
              <a:rPr lang="en-US" sz="2000" dirty="0" smtClean="0"/>
              <a:t>	2</a:t>
            </a:r>
            <a:r>
              <a:rPr lang="en-US" sz="2000" dirty="0"/>
              <a:t>) songs by “hard rock” or blues-based </a:t>
            </a:r>
            <a:r>
              <a:rPr lang="en-US" sz="2000" dirty="0" smtClean="0"/>
              <a:t>bands	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3</a:t>
            </a:r>
            <a:r>
              <a:rPr lang="en-US" sz="2000" dirty="0"/>
              <a:t>) soul songs such as Aretha Franklin’s “Respect.”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</a:p>
          <a:p>
            <a:endParaRPr lang="en-US" sz="2000" dirty="0"/>
          </a:p>
          <a:p>
            <a:r>
              <a:rPr lang="en-US" sz="2000" dirty="0" smtClean="0"/>
              <a:t>The Rolling Stones, “Satisfaction”</a:t>
            </a:r>
            <a:endParaRPr lang="en-US" sz="2000" dirty="0"/>
          </a:p>
        </p:txBody>
      </p:sp>
      <p:pic>
        <p:nvPicPr>
          <p:cNvPr id="8" name="Picture 7" descr="satisfaction.pdf"/>
          <p:cNvPicPr/>
          <p:nvPr/>
        </p:nvPicPr>
        <p:blipFill>
          <a:blip r:embed="rId4"/>
          <a:srcRect l="5882" t="14545" b="54545"/>
          <a:stretch>
            <a:fillRect/>
          </a:stretch>
        </p:blipFill>
        <p:spPr>
          <a:xfrm>
            <a:off x="858118" y="2667000"/>
            <a:ext cx="7879482" cy="3352800"/>
          </a:xfrm>
          <a:prstGeom prst="rect">
            <a:avLst/>
          </a:prstGeom>
        </p:spPr>
      </p:pic>
      <p:pic>
        <p:nvPicPr>
          <p:cNvPr id="2" name="rolling_stones_satisfaction_ve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0200" y="152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7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1" y="762000"/>
            <a:ext cx="7848600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III. Timing data</a:t>
            </a:r>
          </a:p>
          <a:p>
            <a:endParaRPr lang="en-US" sz="2200" b="1" dirty="0" smtClean="0"/>
          </a:p>
          <a:p>
            <a:r>
              <a:rPr lang="en-US" sz="2200" dirty="0" smtClean="0"/>
              <a:t>• Measure locations input using Sonic </a:t>
            </a:r>
            <a:r>
              <a:rPr lang="en-US" sz="2200" dirty="0" err="1" smtClean="0"/>
              <a:t>Visualiser</a:t>
            </a:r>
            <a:r>
              <a:rPr lang="en-US" sz="2200" dirty="0" smtClean="0"/>
              <a:t> software:</a:t>
            </a:r>
          </a:p>
          <a:p>
            <a:r>
              <a:rPr lang="en-US" sz="2200" dirty="0"/>
              <a:t>	</a:t>
            </a:r>
            <a:r>
              <a:rPr lang="en-US" sz="2200" dirty="0">
                <a:hlinkClick r:id="rId2"/>
              </a:rPr>
              <a:t>http://</a:t>
            </a:r>
            <a:r>
              <a:rPr lang="en-US" sz="2200" dirty="0" smtClean="0">
                <a:hlinkClick r:id="rId2"/>
              </a:rPr>
              <a:t>www.sonicvisualiser.org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• Measure locations done by ear, then adjusted by eye and ear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(delay compensation required)</a:t>
            </a:r>
          </a:p>
          <a:p>
            <a:endParaRPr lang="en-US" sz="2200" dirty="0"/>
          </a:p>
          <a:p>
            <a:r>
              <a:rPr lang="en-US" sz="2200" dirty="0" smtClean="0"/>
              <a:t>• Measure locations correspond with measure numbers, measure 	</a:t>
            </a:r>
            <a:r>
              <a:rPr lang="en-US" sz="2200" dirty="0" smtClean="0"/>
              <a:t>lengths, </a:t>
            </a:r>
            <a:r>
              <a:rPr lang="en-US" sz="2200" dirty="0" smtClean="0"/>
              <a:t>and time signatures in the harmonic analyses and 	melodic transcriptions</a:t>
            </a:r>
          </a:p>
          <a:p>
            <a:endParaRPr lang="en-US" sz="2200" dirty="0"/>
          </a:p>
          <a:p>
            <a:r>
              <a:rPr lang="en-US" sz="2200" dirty="0" smtClean="0"/>
              <a:t>• Time “0.000” corresponds to beginning of audio file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9664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438400"/>
            <a:ext cx="784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Monaco"/>
                <a:cs typeface="Monaco"/>
              </a:rPr>
              <a:t>0.83199546473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0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2.86628117873	</a:t>
            </a:r>
            <a:r>
              <a:rPr lang="en-US" dirty="0" smtClean="0">
                <a:latin typeface="Monaco"/>
                <a:cs typeface="Monaco"/>
              </a:rPr>
              <a:t>	1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4.92179138273	</a:t>
            </a:r>
            <a:r>
              <a:rPr lang="en-US" dirty="0" smtClean="0">
                <a:latin typeface="Monaco"/>
                <a:cs typeface="Monaco"/>
              </a:rPr>
              <a:t>	2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6.97077097473	</a:t>
            </a:r>
            <a:r>
              <a:rPr lang="en-US" dirty="0" smtClean="0">
                <a:latin typeface="Monaco"/>
                <a:cs typeface="Monaco"/>
              </a:rPr>
              <a:t>	3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9.00097505573	</a:t>
            </a:r>
            <a:r>
              <a:rPr lang="en-US" dirty="0" smtClean="0">
                <a:latin typeface="Monaco"/>
                <a:cs typeface="Monaco"/>
              </a:rPr>
              <a:t>	4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11.0556689337	</a:t>
            </a:r>
            <a:r>
              <a:rPr lang="en-US" dirty="0" smtClean="0">
                <a:latin typeface="Monaco"/>
                <a:cs typeface="Monaco"/>
              </a:rPr>
              <a:t>	5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13.1050340127	</a:t>
            </a:r>
            <a:r>
              <a:rPr lang="en-US" dirty="0" smtClean="0">
                <a:latin typeface="Monaco"/>
                <a:cs typeface="Monaco"/>
              </a:rPr>
              <a:t>	6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15.1487301587	</a:t>
            </a:r>
            <a:r>
              <a:rPr lang="en-US" dirty="0" smtClean="0">
                <a:latin typeface="Monaco"/>
                <a:cs typeface="Monaco"/>
              </a:rPr>
              <a:t>	7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17.1963492057	</a:t>
            </a:r>
            <a:r>
              <a:rPr lang="en-US" dirty="0" smtClean="0">
                <a:latin typeface="Monaco"/>
                <a:cs typeface="Monaco"/>
              </a:rPr>
              <a:t>	8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19.2109523807	</a:t>
            </a:r>
            <a:r>
              <a:rPr lang="en-US" dirty="0" smtClean="0">
                <a:latin typeface="Monaco"/>
                <a:cs typeface="Monaco"/>
              </a:rPr>
              <a:t>	9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21.2623809517	</a:t>
            </a:r>
            <a:r>
              <a:rPr lang="en-US" dirty="0" smtClean="0">
                <a:latin typeface="Monaco"/>
                <a:cs typeface="Monaco"/>
              </a:rPr>
              <a:t>	10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23.3233333327	</a:t>
            </a:r>
            <a:r>
              <a:rPr lang="en-US" dirty="0" smtClean="0">
                <a:latin typeface="Monaco"/>
                <a:cs typeface="Monaco"/>
              </a:rPr>
              <a:t>	11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25.3696825387	</a:t>
            </a:r>
            <a:r>
              <a:rPr lang="en-US" dirty="0" smtClean="0">
                <a:latin typeface="Monaco"/>
                <a:cs typeface="Monaco"/>
              </a:rPr>
              <a:t>	12</a:t>
            </a:r>
          </a:p>
          <a:p>
            <a:r>
              <a:rPr lang="en-US" dirty="0" smtClean="0">
                <a:latin typeface="Monaco"/>
                <a:cs typeface="Monaco"/>
              </a:rPr>
              <a:t>....</a:t>
            </a:r>
            <a:endParaRPr lang="en-US" dirty="0">
              <a:latin typeface="Monaco"/>
              <a:cs typeface="Monac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200" y="520511"/>
            <a:ext cx="7747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Timing data structure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Column 1: time (in seconds) from start of audio file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Column 2: bar number (with “0” being the first bar)</a:t>
            </a:r>
          </a:p>
          <a:p>
            <a:endParaRPr lang="en-US" dirty="0" smtClean="0"/>
          </a:p>
          <a:p>
            <a:r>
              <a:rPr lang="en-US" sz="2400" dirty="0" err="1" smtClean="0"/>
              <a:t>every_breath_you_take.tim</a:t>
            </a:r>
            <a:r>
              <a:rPr 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6804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752600"/>
            <a:ext cx="784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Monaco"/>
              </a:rPr>
              <a:t>“</a:t>
            </a:r>
            <a:r>
              <a:rPr lang="en-US" sz="2400" dirty="0" err="1" smtClean="0">
                <a:cs typeface="Monaco"/>
              </a:rPr>
              <a:t>every_breath_you_take_tdc.har</a:t>
            </a:r>
            <a:r>
              <a:rPr lang="en-US" sz="2400" dirty="0" smtClean="0">
                <a:cs typeface="Monaco"/>
              </a:rPr>
              <a:t>” </a:t>
            </a:r>
          </a:p>
          <a:p>
            <a:r>
              <a:rPr lang="en-US" sz="2400" dirty="0">
                <a:cs typeface="Monaco"/>
              </a:rPr>
              <a:t>	</a:t>
            </a:r>
            <a:r>
              <a:rPr lang="en-US" sz="2400" dirty="0" smtClean="0">
                <a:cs typeface="Monaco"/>
              </a:rPr>
              <a:t>as processed through expand6.c and add-</a:t>
            </a:r>
            <a:r>
              <a:rPr lang="en-US" sz="2400" dirty="0" err="1" smtClean="0">
                <a:cs typeface="Monaco"/>
              </a:rPr>
              <a:t>timings.pl</a:t>
            </a:r>
            <a:endParaRPr lang="en-US" sz="2400" dirty="0" smtClean="0">
              <a:cs typeface="Monaco"/>
            </a:endParaRPr>
          </a:p>
          <a:p>
            <a:endParaRPr lang="en-US" dirty="0">
              <a:latin typeface="Monaco"/>
              <a:cs typeface="Monaco"/>
            </a:endParaRPr>
          </a:p>
          <a:p>
            <a:r>
              <a:rPr lang="en-US" dirty="0" err="1" smtClean="0">
                <a:latin typeface="Monaco"/>
                <a:cs typeface="Monaco"/>
              </a:rPr>
              <a:t>AbsTime</a:t>
            </a:r>
            <a:r>
              <a:rPr lang="en-US" dirty="0" smtClean="0">
                <a:latin typeface="Monaco"/>
                <a:cs typeface="Monaco"/>
              </a:rPr>
              <a:t>	</a:t>
            </a:r>
            <a:r>
              <a:rPr lang="en-US" dirty="0" err="1" smtClean="0">
                <a:latin typeface="Monaco"/>
                <a:cs typeface="Monaco"/>
              </a:rPr>
              <a:t>RelTime</a:t>
            </a:r>
            <a:r>
              <a:rPr lang="en-US" dirty="0" smtClean="0">
                <a:latin typeface="Monaco"/>
                <a:cs typeface="Monaco"/>
              </a:rPr>
              <a:t>	RN		Root &amp; Key</a:t>
            </a:r>
          </a:p>
          <a:p>
            <a:r>
              <a:rPr lang="en-US" dirty="0" smtClean="0">
                <a:latin typeface="Monaco"/>
                <a:cs typeface="Monaco"/>
              </a:rPr>
              <a:t>0.832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0.00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I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0</a:t>
            </a:r>
            <a:r>
              <a:rPr lang="en-US" dirty="0">
                <a:latin typeface="Monaco"/>
                <a:cs typeface="Monaco"/>
              </a:rPr>
              <a:t>	1	9	9</a:t>
            </a:r>
          </a:p>
          <a:p>
            <a:r>
              <a:rPr lang="en-US" dirty="0">
                <a:latin typeface="Monaco"/>
                <a:cs typeface="Monaco"/>
              </a:rPr>
              <a:t>4.922	</a:t>
            </a:r>
            <a:r>
              <a:rPr lang="en-US" dirty="0" smtClean="0">
                <a:latin typeface="Monaco"/>
                <a:cs typeface="Monaco"/>
              </a:rPr>
              <a:t>	2.00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vi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9</a:t>
            </a:r>
            <a:r>
              <a:rPr lang="en-US" dirty="0">
                <a:latin typeface="Monaco"/>
                <a:cs typeface="Monaco"/>
              </a:rPr>
              <a:t>	6	9	6</a:t>
            </a:r>
          </a:p>
          <a:p>
            <a:r>
              <a:rPr lang="en-US" dirty="0">
                <a:latin typeface="Monaco"/>
                <a:cs typeface="Monaco"/>
              </a:rPr>
              <a:t>9.001	</a:t>
            </a:r>
            <a:r>
              <a:rPr lang="en-US" dirty="0" smtClean="0">
                <a:latin typeface="Monaco"/>
                <a:cs typeface="Monaco"/>
              </a:rPr>
              <a:t>	4.00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IV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5</a:t>
            </a:r>
            <a:r>
              <a:rPr lang="en-US" dirty="0">
                <a:latin typeface="Monaco"/>
                <a:cs typeface="Monaco"/>
              </a:rPr>
              <a:t>	4	9	2</a:t>
            </a:r>
          </a:p>
          <a:p>
            <a:r>
              <a:rPr lang="en-US" dirty="0">
                <a:latin typeface="Monaco"/>
                <a:cs typeface="Monaco"/>
              </a:rPr>
              <a:t>11.056	</a:t>
            </a:r>
            <a:r>
              <a:rPr lang="en-US" dirty="0" smtClean="0">
                <a:latin typeface="Monaco"/>
                <a:cs typeface="Monaco"/>
              </a:rPr>
              <a:t>	5.00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V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7</a:t>
            </a:r>
            <a:r>
              <a:rPr lang="en-US" dirty="0">
                <a:latin typeface="Monaco"/>
                <a:cs typeface="Monaco"/>
              </a:rPr>
              <a:t>	5	9	4</a:t>
            </a:r>
          </a:p>
          <a:p>
            <a:r>
              <a:rPr lang="en-US" dirty="0">
                <a:latin typeface="Monaco"/>
                <a:cs typeface="Monaco"/>
              </a:rPr>
              <a:t>13.105	</a:t>
            </a:r>
            <a:r>
              <a:rPr lang="en-US" dirty="0" smtClean="0">
                <a:latin typeface="Monaco"/>
                <a:cs typeface="Monaco"/>
              </a:rPr>
              <a:t>	6.00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I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0</a:t>
            </a:r>
            <a:r>
              <a:rPr lang="en-US" dirty="0">
                <a:latin typeface="Monaco"/>
                <a:cs typeface="Monaco"/>
              </a:rPr>
              <a:t>	1	9	9</a:t>
            </a:r>
          </a:p>
          <a:p>
            <a:r>
              <a:rPr lang="en-US" dirty="0">
                <a:latin typeface="Monaco"/>
                <a:cs typeface="Monaco"/>
              </a:rPr>
              <a:t>21.262	</a:t>
            </a:r>
            <a:r>
              <a:rPr lang="en-US" dirty="0" smtClean="0">
                <a:latin typeface="Monaco"/>
                <a:cs typeface="Monaco"/>
              </a:rPr>
              <a:t>	10.00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vi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9</a:t>
            </a:r>
            <a:r>
              <a:rPr lang="en-US" dirty="0">
                <a:latin typeface="Monaco"/>
                <a:cs typeface="Monaco"/>
              </a:rPr>
              <a:t>	6	9	6</a:t>
            </a:r>
          </a:p>
          <a:p>
            <a:r>
              <a:rPr lang="en-US" dirty="0">
                <a:latin typeface="Monaco"/>
                <a:cs typeface="Monaco"/>
              </a:rPr>
              <a:t>25.370	</a:t>
            </a:r>
            <a:r>
              <a:rPr lang="en-US" dirty="0" smtClean="0">
                <a:latin typeface="Monaco"/>
                <a:cs typeface="Monaco"/>
              </a:rPr>
              <a:t>	12.00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IV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5</a:t>
            </a:r>
            <a:r>
              <a:rPr lang="en-US" dirty="0">
                <a:latin typeface="Monaco"/>
                <a:cs typeface="Monaco"/>
              </a:rPr>
              <a:t>	4	9	2</a:t>
            </a:r>
          </a:p>
          <a:p>
            <a:r>
              <a:rPr lang="en-US" dirty="0">
                <a:latin typeface="Monaco"/>
                <a:cs typeface="Monaco"/>
              </a:rPr>
              <a:t>27.422	</a:t>
            </a:r>
            <a:r>
              <a:rPr lang="en-US" dirty="0" smtClean="0">
                <a:latin typeface="Monaco"/>
                <a:cs typeface="Monaco"/>
              </a:rPr>
              <a:t>	13.00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V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7</a:t>
            </a:r>
            <a:r>
              <a:rPr lang="en-US" dirty="0">
                <a:latin typeface="Monaco"/>
                <a:cs typeface="Monaco"/>
              </a:rPr>
              <a:t>	5	9	4</a:t>
            </a:r>
          </a:p>
          <a:p>
            <a:r>
              <a:rPr lang="en-US" dirty="0">
                <a:latin typeface="Monaco"/>
                <a:cs typeface="Monaco"/>
              </a:rPr>
              <a:t>29.467	</a:t>
            </a:r>
            <a:r>
              <a:rPr lang="en-US" dirty="0" smtClean="0">
                <a:latin typeface="Monaco"/>
                <a:cs typeface="Monaco"/>
              </a:rPr>
              <a:t>	14.00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vi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9</a:t>
            </a:r>
            <a:r>
              <a:rPr lang="en-US" dirty="0">
                <a:latin typeface="Monaco"/>
                <a:cs typeface="Monaco"/>
              </a:rPr>
              <a:t>	6	9	6</a:t>
            </a:r>
          </a:p>
          <a:p>
            <a:r>
              <a:rPr lang="en-US" dirty="0">
                <a:latin typeface="Monaco"/>
                <a:cs typeface="Monaco"/>
              </a:rPr>
              <a:t>33.555	</a:t>
            </a:r>
            <a:r>
              <a:rPr lang="en-US" dirty="0" smtClean="0">
                <a:latin typeface="Monaco"/>
                <a:cs typeface="Monaco"/>
              </a:rPr>
              <a:t>	16.00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I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0</a:t>
            </a:r>
            <a:r>
              <a:rPr lang="en-US" dirty="0">
                <a:latin typeface="Monaco"/>
                <a:cs typeface="Monaco"/>
              </a:rPr>
              <a:t>	1	9	9</a:t>
            </a:r>
          </a:p>
        </p:txBody>
      </p:sp>
      <p:sp>
        <p:nvSpPr>
          <p:cNvPr id="3" name="Rectangle 2"/>
          <p:cNvSpPr/>
          <p:nvPr/>
        </p:nvSpPr>
        <p:spPr>
          <a:xfrm>
            <a:off x="711200" y="520511"/>
            <a:ext cx="774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Chord lists can have timings added</a:t>
            </a:r>
          </a:p>
          <a:p>
            <a:r>
              <a:rPr lang="en-US" sz="2400" b="1" dirty="0"/>
              <a:t>	</a:t>
            </a:r>
            <a:r>
              <a:rPr lang="en-US" sz="2400" dirty="0" smtClean="0"/>
              <a:t>(add-</a:t>
            </a:r>
            <a:r>
              <a:rPr lang="en-US" sz="2400" dirty="0" err="1" smtClean="0"/>
              <a:t>timings.pl</a:t>
            </a:r>
            <a:r>
              <a:rPr lang="en-US" sz="2400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0038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752600"/>
            <a:ext cx="7848600" cy="470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Monaco"/>
              </a:rPr>
              <a:t>“</a:t>
            </a:r>
            <a:r>
              <a:rPr lang="en-US" sz="2400" dirty="0" err="1" smtClean="0">
                <a:cs typeface="Monaco"/>
              </a:rPr>
              <a:t>every_breath_you_take_tdc.mel</a:t>
            </a:r>
            <a:r>
              <a:rPr lang="en-US" sz="2400" dirty="0" smtClean="0">
                <a:cs typeface="Monaco"/>
              </a:rPr>
              <a:t>”, as processed through 	process-mel5.pl and add-</a:t>
            </a:r>
            <a:r>
              <a:rPr lang="en-US" sz="2400" dirty="0" err="1" smtClean="0">
                <a:cs typeface="Monaco"/>
              </a:rPr>
              <a:t>timings.pl</a:t>
            </a:r>
            <a:endParaRPr lang="en-US" sz="2400" dirty="0" smtClean="0">
              <a:cs typeface="Monaco"/>
            </a:endParaRPr>
          </a:p>
          <a:p>
            <a:endParaRPr lang="en-US" dirty="0">
              <a:latin typeface="Monaco"/>
              <a:cs typeface="Monaco"/>
            </a:endParaRPr>
          </a:p>
          <a:p>
            <a:r>
              <a:rPr lang="en-US" dirty="0" err="1" smtClean="0">
                <a:latin typeface="Monaco"/>
                <a:cs typeface="Monaco"/>
              </a:rPr>
              <a:t>AbsTime</a:t>
            </a:r>
            <a:r>
              <a:rPr lang="en-US" dirty="0" smtClean="0">
                <a:latin typeface="Monaco"/>
                <a:cs typeface="Monaco"/>
              </a:rPr>
              <a:t>	</a:t>
            </a:r>
            <a:r>
              <a:rPr lang="en-US" dirty="0" err="1" smtClean="0">
                <a:latin typeface="Monaco"/>
                <a:cs typeface="Monaco"/>
              </a:rPr>
              <a:t>RelTime</a:t>
            </a:r>
            <a:r>
              <a:rPr lang="en-US" dirty="0" smtClean="0">
                <a:latin typeface="Monaco"/>
                <a:cs typeface="Monaco"/>
              </a:rPr>
              <a:t>	</a:t>
            </a:r>
            <a:r>
              <a:rPr lang="en-US" dirty="0" err="1" smtClean="0">
                <a:latin typeface="Monaco"/>
                <a:cs typeface="Monaco"/>
              </a:rPr>
              <a:t>AbsNote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err="1" smtClean="0">
                <a:latin typeface="Monaco"/>
                <a:cs typeface="Monaco"/>
              </a:rPr>
              <a:t>ScaleDeg</a:t>
            </a:r>
            <a:endParaRPr lang="en-US" dirty="0" smtClean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15.661	 </a:t>
            </a:r>
            <a:r>
              <a:rPr lang="en-US" dirty="0" smtClean="0">
                <a:latin typeface="Monaco"/>
                <a:cs typeface="Monaco"/>
              </a:rPr>
              <a:t>	7.25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61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4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15.917	 </a:t>
            </a:r>
            <a:r>
              <a:rPr lang="en-US" dirty="0" smtClean="0">
                <a:latin typeface="Monaco"/>
                <a:cs typeface="Monaco"/>
              </a:rPr>
              <a:t>	7.38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62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5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16.173	 </a:t>
            </a:r>
            <a:r>
              <a:rPr lang="en-US" dirty="0" smtClean="0">
                <a:latin typeface="Monaco"/>
                <a:cs typeface="Monaco"/>
              </a:rPr>
              <a:t>	7.50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61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4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16.684	 </a:t>
            </a:r>
            <a:r>
              <a:rPr lang="en-US" dirty="0" smtClean="0">
                <a:latin typeface="Monaco"/>
                <a:cs typeface="Monaco"/>
              </a:rPr>
              <a:t>	7.75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59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2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16.940	 </a:t>
            </a:r>
            <a:r>
              <a:rPr lang="en-US" dirty="0" smtClean="0">
                <a:latin typeface="Monaco"/>
                <a:cs typeface="Monaco"/>
              </a:rPr>
              <a:t>	7.88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57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0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17.448	 </a:t>
            </a:r>
            <a:r>
              <a:rPr lang="en-US" dirty="0" smtClean="0">
                <a:latin typeface="Monaco"/>
                <a:cs typeface="Monaco"/>
              </a:rPr>
              <a:t>	8.12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57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0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19.724	 </a:t>
            </a:r>
            <a:r>
              <a:rPr lang="en-US" dirty="0" smtClean="0">
                <a:latin typeface="Monaco"/>
                <a:cs typeface="Monaco"/>
              </a:rPr>
              <a:t>	9.25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61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4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19.980	 </a:t>
            </a:r>
            <a:r>
              <a:rPr lang="en-US" dirty="0" smtClean="0">
                <a:latin typeface="Monaco"/>
                <a:cs typeface="Monaco"/>
              </a:rPr>
              <a:t>	9.38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62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5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20.237	 </a:t>
            </a:r>
            <a:r>
              <a:rPr lang="en-US" dirty="0" smtClean="0">
                <a:latin typeface="Monaco"/>
                <a:cs typeface="Monaco"/>
              </a:rPr>
              <a:t>	9.50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61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4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20.750	 </a:t>
            </a:r>
            <a:r>
              <a:rPr lang="en-US" dirty="0" smtClean="0">
                <a:latin typeface="Monaco"/>
                <a:cs typeface="Monaco"/>
              </a:rPr>
              <a:t>	9.75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59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2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21.006	 </a:t>
            </a:r>
            <a:r>
              <a:rPr lang="en-US" dirty="0" smtClean="0">
                <a:latin typeface="Monaco"/>
                <a:cs typeface="Monaco"/>
              </a:rPr>
              <a:t>	9.88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57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0</a:t>
            </a:r>
            <a:endParaRPr lang="en-US" dirty="0">
              <a:latin typeface="Monaco"/>
              <a:cs typeface="Monaco"/>
            </a:endParaRPr>
          </a:p>
          <a:p>
            <a:r>
              <a:rPr lang="en-US" dirty="0">
                <a:latin typeface="Monaco"/>
                <a:cs typeface="Monaco"/>
              </a:rPr>
              <a:t>21.262	</a:t>
            </a:r>
            <a:r>
              <a:rPr lang="en-US" dirty="0" smtClean="0">
                <a:latin typeface="Monaco"/>
                <a:cs typeface="Monaco"/>
              </a:rPr>
              <a:t>	10.00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57</a:t>
            </a:r>
            <a:r>
              <a:rPr lang="en-US" dirty="0">
                <a:latin typeface="Monaco"/>
                <a:cs typeface="Monaco"/>
              </a:rPr>
              <a:t>	</a:t>
            </a:r>
            <a:r>
              <a:rPr lang="en-US" dirty="0" smtClean="0">
                <a:latin typeface="Monaco"/>
                <a:cs typeface="Monaco"/>
              </a:rPr>
              <a:t>		0</a:t>
            </a:r>
            <a:endParaRPr lang="en-US" dirty="0">
              <a:latin typeface="Monaco"/>
              <a:cs typeface="Monac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200" y="520511"/>
            <a:ext cx="774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Note lists can have timings added</a:t>
            </a:r>
          </a:p>
          <a:p>
            <a:r>
              <a:rPr lang="en-US" sz="2400" b="1" dirty="0"/>
              <a:t>	</a:t>
            </a:r>
            <a:r>
              <a:rPr lang="en-US" sz="2400" dirty="0" smtClean="0"/>
              <a:t>(add-</a:t>
            </a:r>
            <a:r>
              <a:rPr lang="en-US" sz="2400" dirty="0" err="1" smtClean="0"/>
              <a:t>timings.pl</a:t>
            </a:r>
            <a:r>
              <a:rPr lang="en-US" sz="2400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0383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4724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200" y="520511"/>
            <a:ext cx="7899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Download information for audio files of RS200 corpus</a:t>
            </a:r>
          </a:p>
          <a:p>
            <a:endParaRPr lang="en-US" sz="2400" dirty="0" smtClean="0"/>
          </a:p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www.midside.com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rock_corpus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  <a:p>
            <a:r>
              <a:rPr lang="en-US" sz="2400" dirty="0" smtClean="0"/>
              <a:t>	user</a:t>
            </a:r>
            <a:r>
              <a:rPr lang="en-US" sz="2400" dirty="0"/>
              <a:t>: </a:t>
            </a:r>
            <a:r>
              <a:rPr lang="en-US" sz="2400" dirty="0" err="1"/>
              <a:t>rscorpus</a:t>
            </a:r>
            <a:endParaRPr lang="en-US" sz="2400" dirty="0"/>
          </a:p>
          <a:p>
            <a:r>
              <a:rPr lang="en-US" sz="2400" dirty="0" smtClean="0"/>
              <a:t>	pass</a:t>
            </a:r>
            <a:r>
              <a:rPr lang="en-US" sz="2400" dirty="0"/>
              <a:t>: nyu510!!m2st3rs$$</a:t>
            </a:r>
          </a:p>
          <a:p>
            <a:endParaRPr lang="en-US" sz="2400" dirty="0"/>
          </a:p>
          <a:p>
            <a:r>
              <a:rPr lang="en-US" sz="2400" dirty="0" smtClean="0"/>
              <a:t>Two </a:t>
            </a:r>
            <a:r>
              <a:rPr lang="en-US" sz="2400" dirty="0"/>
              <a:t>versions are available: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128 </a:t>
            </a:r>
            <a:r>
              <a:rPr lang="en-US" sz="2400" dirty="0"/>
              <a:t>kbps constant bit-rate MP3 files (a single zipped folder </a:t>
            </a:r>
            <a:r>
              <a:rPr lang="en-US" sz="2400" dirty="0" smtClean="0"/>
              <a:t>of ~ 750 </a:t>
            </a:r>
            <a:r>
              <a:rPr lang="en-US" sz="2400" dirty="0"/>
              <a:t>MB</a:t>
            </a:r>
            <a:r>
              <a:rPr lang="en-US" sz="2400" dirty="0" smtClean="0"/>
              <a:t>)</a:t>
            </a: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 smtClean="0"/>
              <a:t>Original </a:t>
            </a:r>
            <a:r>
              <a:rPr lang="en-US" sz="2400" dirty="0"/>
              <a:t>CD-quality files in AIF </a:t>
            </a:r>
            <a:r>
              <a:rPr lang="en-US" sz="2400" dirty="0" smtClean="0"/>
              <a:t>format (~ 8 GB, divided into four zipped folders of 50 songs (each ~ 2 GB) </a:t>
            </a:r>
          </a:p>
          <a:p>
            <a:endParaRPr lang="en-US" sz="2400" dirty="0"/>
          </a:p>
          <a:p>
            <a:r>
              <a:rPr lang="en-US" sz="2400" dirty="0"/>
              <a:t>P</a:t>
            </a:r>
            <a:r>
              <a:rPr lang="en-US" sz="2400" dirty="0" smtClean="0"/>
              <a:t>assword to unlock zip files is “audiov20”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669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881"/>
            <a:ext cx="8229600" cy="731838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Times New Roman"/>
              </a:rPr>
              <a:t>What is rock music?  </a:t>
            </a:r>
            <a:r>
              <a:rPr lang="en-US" sz="2400" dirty="0" smtClean="0">
                <a:latin typeface="Times New Roman"/>
              </a:rPr>
              <a:t>Here, a broad definition.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059657"/>
            <a:ext cx="8229600" cy="51355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i="1" dirty="0"/>
              <a:t>Rolling Stone </a:t>
            </a:r>
            <a:r>
              <a:rPr lang="en-US" sz="2400" dirty="0"/>
              <a:t>magazine “500 Greatest Songs of All </a:t>
            </a:r>
            <a:r>
              <a:rPr lang="en-US" sz="2400" dirty="0" smtClean="0"/>
              <a:t>Time” </a:t>
            </a:r>
            <a:r>
              <a:rPr lang="en-US" sz="2400" dirty="0"/>
              <a:t>(</a:t>
            </a:r>
            <a:r>
              <a:rPr lang="en-US" sz="2400" dirty="0" smtClean="0"/>
              <a:t>2004)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(the </a:t>
            </a:r>
            <a:r>
              <a:rPr lang="en-US" sz="2400" b="1" dirty="0" smtClean="0"/>
              <a:t>RS500</a:t>
            </a:r>
            <a:r>
              <a:rPr lang="en-US" sz="2400" dirty="0" smtClean="0"/>
              <a:t>)</a:t>
            </a:r>
            <a:endParaRPr lang="en-US" sz="1200" dirty="0" smtClean="0"/>
          </a:p>
          <a:p>
            <a:pPr marL="457200" lvl="1" indent="0">
              <a:buNone/>
            </a:pPr>
            <a:r>
              <a:rPr lang="en-US" sz="1200" dirty="0"/>
              <a:t>	</a:t>
            </a:r>
          </a:p>
          <a:p>
            <a:pPr>
              <a:buNone/>
            </a:pPr>
            <a:r>
              <a:rPr lang="en-US" sz="2000" dirty="0"/>
              <a:t>1: “Like a Rolling Stone” (Bob Dylan, 1965)</a:t>
            </a:r>
          </a:p>
          <a:p>
            <a:pPr>
              <a:buNone/>
            </a:pPr>
            <a:r>
              <a:rPr lang="en-US" sz="2000" dirty="0"/>
              <a:t>2: “Satisfaction” (The Rolling Stones, 1965)</a:t>
            </a:r>
          </a:p>
          <a:p>
            <a:pPr>
              <a:buNone/>
            </a:pPr>
            <a:r>
              <a:rPr lang="en-US" sz="2000" dirty="0"/>
              <a:t>3: “Imagine” (John Lennon, 1971)</a:t>
            </a:r>
          </a:p>
          <a:p>
            <a:pPr>
              <a:buNone/>
            </a:pPr>
            <a:r>
              <a:rPr lang="en-US" sz="2000" dirty="0"/>
              <a:t>4: “What’s Going On” (Marvin Gaye, 1971)</a:t>
            </a:r>
          </a:p>
          <a:p>
            <a:pPr>
              <a:buNone/>
            </a:pPr>
            <a:r>
              <a:rPr lang="en-US" sz="2000" dirty="0"/>
              <a:t>5: “Respect” (Aretha Franklin, 1967)</a:t>
            </a:r>
          </a:p>
          <a:p>
            <a:pPr>
              <a:buNone/>
            </a:pPr>
            <a:r>
              <a:rPr lang="en-US" sz="2000" dirty="0"/>
              <a:t>....</a:t>
            </a:r>
          </a:p>
          <a:p>
            <a:pPr>
              <a:buNone/>
            </a:pPr>
            <a:r>
              <a:rPr lang="en-US" sz="2000" dirty="0"/>
              <a:t>30: “I Walk The Line” (Johnny Cash, 1956)</a:t>
            </a:r>
          </a:p>
          <a:p>
            <a:pPr>
              <a:buNone/>
            </a:pPr>
            <a:r>
              <a:rPr lang="en-US" sz="2000" dirty="0"/>
              <a:t>44: “Georgia On My Mind” (Ray Charles, 1960)</a:t>
            </a:r>
          </a:p>
          <a:p>
            <a:pPr>
              <a:buNone/>
            </a:pPr>
            <a:r>
              <a:rPr lang="en-US" sz="2000" dirty="0"/>
              <a:t>256: “Paranoid Android” (Radiohead, 1997)</a:t>
            </a:r>
          </a:p>
          <a:p>
            <a:pPr>
              <a:buNone/>
            </a:pPr>
            <a:r>
              <a:rPr lang="en-US" sz="2000" dirty="0"/>
              <a:t>346: “California Love” (Dr. </a:t>
            </a:r>
            <a:r>
              <a:rPr lang="en-US" sz="2000" dirty="0" err="1"/>
              <a:t>Dre</a:t>
            </a:r>
            <a:r>
              <a:rPr lang="en-US" sz="2000" dirty="0"/>
              <a:t> and 2Pac, 1996)</a:t>
            </a:r>
          </a:p>
          <a:p>
            <a:pPr>
              <a:buNone/>
            </a:pPr>
            <a:r>
              <a:rPr lang="en-US" sz="2000" dirty="0"/>
              <a:t>399: “Enter Sandman” (Metallica, 1991)</a:t>
            </a:r>
          </a:p>
          <a:p>
            <a:pPr lvl="1"/>
            <a:endParaRPr lang="en-US" sz="2400" dirty="0"/>
          </a:p>
          <a:p>
            <a:pPr lvl="2">
              <a:buNone/>
            </a:pPr>
            <a:endParaRPr lang="en-US" sz="2000" dirty="0"/>
          </a:p>
          <a:p>
            <a:pPr lvl="2"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Our work so far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• </a:t>
            </a:r>
            <a:r>
              <a:rPr lang="en-US" sz="2000" dirty="0" smtClean="0"/>
              <a:t>de </a:t>
            </a:r>
            <a:r>
              <a:rPr lang="en-US" sz="2000" dirty="0"/>
              <a:t>Clercq, Trevor and David Temperley. (2011). “A corpus </a:t>
            </a:r>
            <a:r>
              <a:rPr lang="en-US" sz="2000" dirty="0" smtClean="0"/>
              <a:t>analysis </a:t>
            </a:r>
            <a:r>
              <a:rPr lang="en-US" sz="2000" dirty="0"/>
              <a:t>of rock </a:t>
            </a:r>
            <a:r>
              <a:rPr lang="en-US" sz="2000" dirty="0" smtClean="0"/>
              <a:t>	harmony</a:t>
            </a:r>
            <a:r>
              <a:rPr lang="en-US" sz="2000" dirty="0"/>
              <a:t>.” </a:t>
            </a:r>
            <a:r>
              <a:rPr lang="en-US" sz="2000" i="1" dirty="0" smtClean="0"/>
              <a:t>Popular </a:t>
            </a:r>
            <a:r>
              <a:rPr lang="en-US" sz="2000" i="1" dirty="0"/>
              <a:t>Music </a:t>
            </a:r>
            <a:r>
              <a:rPr lang="en-US" sz="2000" dirty="0"/>
              <a:t>30/1: 47-70.	</a:t>
            </a:r>
          </a:p>
          <a:p>
            <a:pPr>
              <a:buNone/>
            </a:pPr>
            <a:r>
              <a:rPr lang="en-US" sz="2400" i="1" dirty="0"/>
              <a:t>		</a:t>
            </a:r>
            <a:r>
              <a:rPr lang="en-US" sz="2400" i="1" dirty="0" smtClean="0"/>
              <a:t>• </a:t>
            </a:r>
            <a:r>
              <a:rPr lang="en-US" sz="2400" dirty="0" smtClean="0"/>
              <a:t>100 song set: </a:t>
            </a:r>
            <a:r>
              <a:rPr lang="en-US" sz="2400" b="1" dirty="0" smtClean="0"/>
              <a:t>RS5x20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		= Top 20 songs </a:t>
            </a:r>
            <a:r>
              <a:rPr lang="en-US" sz="2400" dirty="0"/>
              <a:t>from each </a:t>
            </a:r>
            <a:r>
              <a:rPr lang="en-US" sz="2400" dirty="0" smtClean="0"/>
              <a:t>decade of RS500, </a:t>
            </a:r>
            <a:r>
              <a:rPr lang="en-US" sz="2400" dirty="0"/>
              <a:t>‘50s – </a:t>
            </a:r>
            <a:r>
              <a:rPr lang="fr-FR" sz="2400" dirty="0" smtClean="0"/>
              <a:t>’</a:t>
            </a:r>
            <a:r>
              <a:rPr lang="en-US" sz="2400" dirty="0" smtClean="0"/>
              <a:t>90s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</a:p>
          <a:p>
            <a:pPr>
              <a:buNone/>
            </a:pPr>
            <a:r>
              <a:rPr lang="en-US" sz="2400" dirty="0" smtClean="0"/>
              <a:t>• </a:t>
            </a:r>
            <a:r>
              <a:rPr lang="en-US" sz="2000" dirty="0" smtClean="0"/>
              <a:t>Temperley, David and Trevor de Clercq. (TBD). “</a:t>
            </a:r>
            <a:r>
              <a:rPr lang="en-US" sz="2000" dirty="0"/>
              <a:t>Statistical </a:t>
            </a:r>
            <a:r>
              <a:rPr lang="en-US" sz="2000" dirty="0" smtClean="0"/>
              <a:t>	Analysis </a:t>
            </a:r>
            <a:r>
              <a:rPr lang="en-US" sz="2000" dirty="0"/>
              <a:t>of </a:t>
            </a:r>
            <a:r>
              <a:rPr lang="en-US" sz="2000" dirty="0" smtClean="0"/>
              <a:t>	Harmony </a:t>
            </a:r>
            <a:r>
              <a:rPr lang="en-US" sz="2000" dirty="0"/>
              <a:t>and Melody in Rock Music.” </a:t>
            </a:r>
            <a:r>
              <a:rPr lang="en-US" sz="2000" dirty="0" smtClean="0"/>
              <a:t>	</a:t>
            </a:r>
            <a:r>
              <a:rPr lang="en-US" sz="2000" i="1" dirty="0" smtClean="0"/>
              <a:t>Journal </a:t>
            </a:r>
            <a:r>
              <a:rPr lang="en-US" sz="2000" i="1" dirty="0"/>
              <a:t>of New Music Research</a:t>
            </a:r>
            <a:r>
              <a:rPr lang="en-US" sz="2000" i="1" dirty="0" smtClean="0"/>
              <a:t>.</a:t>
            </a:r>
          </a:p>
          <a:p>
            <a:pPr>
              <a:buNone/>
            </a:pPr>
            <a:r>
              <a:rPr lang="en-US" sz="2000" i="1" dirty="0" smtClean="0"/>
              <a:t>		</a:t>
            </a:r>
            <a:r>
              <a:rPr lang="en-US" sz="2400" dirty="0" smtClean="0"/>
              <a:t>• 200 song set: </a:t>
            </a:r>
            <a:r>
              <a:rPr lang="en-US" sz="2400" b="1" dirty="0" smtClean="0"/>
              <a:t>RS200</a:t>
            </a:r>
            <a:endParaRPr lang="en-US" sz="2400" dirty="0"/>
          </a:p>
          <a:p>
            <a:pPr>
              <a:buNone/>
            </a:pPr>
            <a:r>
              <a:rPr lang="en-US" sz="2400" dirty="0" smtClean="0"/>
              <a:t>			= RS5x20 + next highest 100 songs (any era)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• </a:t>
            </a:r>
            <a:r>
              <a:rPr lang="en-US" sz="2400" dirty="0"/>
              <a:t>harmonic </a:t>
            </a:r>
            <a:r>
              <a:rPr lang="en-US" sz="2400" dirty="0" smtClean="0"/>
              <a:t>analyses, melodic transcriptions, timing data</a:t>
            </a:r>
            <a:r>
              <a:rPr lang="en-US" sz="2400" dirty="0"/>
              <a:t> </a:t>
            </a:r>
            <a:r>
              <a:rPr lang="en-US" sz="2400" dirty="0" smtClean="0"/>
              <a:t>online:</a:t>
            </a:r>
            <a:r>
              <a:rPr lang="en-US" sz="2400" dirty="0" smtClean="0">
                <a:solidFill>
                  <a:srgbClr val="0000FF"/>
                </a:solidFill>
              </a:rPr>
              <a:t>	</a:t>
            </a:r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http</a:t>
            </a:r>
            <a:r>
              <a:rPr lang="en-US" sz="2400" dirty="0">
                <a:solidFill>
                  <a:srgbClr val="0000FF"/>
                </a:solidFill>
              </a:rPr>
              <a:t>://</a:t>
            </a:r>
            <a:r>
              <a:rPr lang="en-US" sz="2400" dirty="0" err="1">
                <a:solidFill>
                  <a:srgbClr val="0000FF"/>
                </a:solidFill>
              </a:rPr>
              <a:t>theory.esm.rochester.edu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>
                <a:solidFill>
                  <a:srgbClr val="0000FF"/>
                </a:solidFill>
              </a:rPr>
              <a:t>rock_corpus</a:t>
            </a:r>
            <a:r>
              <a:rPr lang="en-US" sz="2400" dirty="0" smtClean="0">
                <a:solidFill>
                  <a:srgbClr val="0000FF"/>
                </a:solidFill>
              </a:rPr>
              <a:t>/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5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An expert ground-truth data set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 smtClean="0"/>
              <a:t>•</a:t>
            </a:r>
            <a:r>
              <a:rPr lang="en-US" sz="2400" b="1" dirty="0" smtClean="0"/>
              <a:t> </a:t>
            </a:r>
            <a:r>
              <a:rPr lang="en-US" sz="2400" dirty="0" smtClean="0"/>
              <a:t>Data set for music information retrieval projects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 smtClean="0"/>
              <a:t>• audio chord recognition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 smtClean="0"/>
              <a:t>• measure recognition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 smtClean="0"/>
              <a:t>• automated melodic transcription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 smtClean="0"/>
              <a:t>• Other extant data sets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McGill Billboard (Hot 100) project</a:t>
            </a:r>
          </a:p>
          <a:p>
            <a:pPr marL="0" indent="0">
              <a:buNone/>
            </a:pPr>
            <a:r>
              <a:rPr lang="en-US" sz="2400" dirty="0" smtClean="0"/>
              <a:t>		• 649 songs spanning 1958-1991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University of London, Center for Digital Music corpora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• Beatles, Queen, and Carole King catalogs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harmonic and timing information only</a:t>
            </a:r>
            <a:endParaRPr lang="en-US" sz="24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6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Overview of talk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514350" indent="-514350">
              <a:buAutoNum type="romanUcPeriod"/>
            </a:pPr>
            <a:r>
              <a:rPr lang="en-US" sz="2400" b="1" dirty="0" smtClean="0"/>
              <a:t>Harmonic analyses</a:t>
            </a:r>
          </a:p>
          <a:p>
            <a:pPr marL="514350" indent="-514350">
              <a:buAutoNum type="romanUcPeriod"/>
            </a:pPr>
            <a:endParaRPr lang="en-US" sz="2400" b="1" dirty="0"/>
          </a:p>
          <a:p>
            <a:pPr marL="514350" indent="-514350">
              <a:buAutoNum type="romanUcPeriod"/>
            </a:pPr>
            <a:r>
              <a:rPr lang="en-US" sz="2400" b="1" dirty="0" smtClean="0"/>
              <a:t>Melodic transcriptions</a:t>
            </a:r>
          </a:p>
          <a:p>
            <a:pPr marL="514350" indent="-514350">
              <a:buAutoNum type="romanUcPeriod"/>
            </a:pPr>
            <a:endParaRPr lang="en-US" sz="2400" b="1" dirty="0"/>
          </a:p>
          <a:p>
            <a:pPr marL="514350" indent="-514350">
              <a:buAutoNum type="romanUcPeriod"/>
            </a:pPr>
            <a:r>
              <a:rPr lang="en-US" sz="2400" b="1" dirty="0" smtClean="0"/>
              <a:t>Timing data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9136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romanUcPeriod"/>
            </a:pPr>
            <a:r>
              <a:rPr lang="en-US" sz="2400" b="1" dirty="0" smtClean="0"/>
              <a:t>Harmonic Analyses</a:t>
            </a:r>
          </a:p>
          <a:p>
            <a:pPr marL="514350" indent="-514350">
              <a:buAutoNum type="romanUcPeriod"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 smtClean="0"/>
              <a:t>Harmony in certain styles displays particular patterns.</a:t>
            </a:r>
            <a:r>
              <a:rPr lang="en-US" sz="2400" b="1" dirty="0" smtClean="0"/>
              <a:t>	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• Common-practice music (e.g., Bach, Beethoven, Brahms)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Pre-dominants (ii, IV) typically move to Dominants (V, </a:t>
            </a:r>
            <a:r>
              <a:rPr lang="en-US" sz="2400" dirty="0" err="1" smtClean="0"/>
              <a:t>vii</a:t>
            </a:r>
            <a:r>
              <a:rPr lang="en-US" sz="2400" baseline="30000" dirty="0" err="1" smtClean="0"/>
              <a:t>o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Dominants (V, </a:t>
            </a:r>
            <a:r>
              <a:rPr lang="en-US" sz="2400" dirty="0" err="1"/>
              <a:t>vii</a:t>
            </a:r>
            <a:r>
              <a:rPr lang="en-US" sz="2400" baseline="30000" dirty="0" err="1"/>
              <a:t>o</a:t>
            </a:r>
            <a:r>
              <a:rPr lang="en-US" sz="2400" dirty="0" smtClean="0"/>
              <a:t>) typically move to Tonics (I)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Phrase model: T – (PD) – D – T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• e.g., String Quartet #51, </a:t>
            </a:r>
            <a:r>
              <a:rPr lang="en-US" sz="2400" dirty="0" err="1" smtClean="0"/>
              <a:t>menuetto</a:t>
            </a:r>
            <a:r>
              <a:rPr lang="en-US" sz="2400" dirty="0" smtClean="0"/>
              <a:t> (F. J. Haydn, 1790)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• Similar </a:t>
            </a:r>
            <a:r>
              <a:rPr lang="en-US" sz="2400" dirty="0"/>
              <a:t>principles are found in jazz music </a:t>
            </a:r>
            <a:r>
              <a:rPr lang="en-US" sz="2400" dirty="0" smtClean="0"/>
              <a:t>(ii </a:t>
            </a:r>
            <a:r>
              <a:rPr lang="en-US" sz="2400" dirty="0"/>
              <a:t>– V – </a:t>
            </a:r>
            <a:r>
              <a:rPr lang="en-US" sz="2400" dirty="0" smtClean="0"/>
              <a:t>I)</a:t>
            </a:r>
            <a:endParaRPr lang="en-US" sz="2400" dirty="0"/>
          </a:p>
        </p:txBody>
      </p:sp>
      <p:pic>
        <p:nvPicPr>
          <p:cNvPr id="3" name="haydn_sq51_menu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327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5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mes_new_rom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times_new_roman.thmx</Template>
  <TotalTime>4825</TotalTime>
  <Words>2892</Words>
  <Application>Microsoft Macintosh PowerPoint</Application>
  <PresentationFormat>On-screen Show (4:3)</PresentationFormat>
  <Paragraphs>578</Paragraphs>
  <Slides>45</Slides>
  <Notes>0</Notes>
  <HiddenSlides>0</HiddenSlides>
  <MMClips>13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times_new_roman</vt:lpstr>
      <vt:lpstr>Document</vt:lpstr>
      <vt:lpstr>A corpus study of rock music:  The RS200 annotations as an expert ground-truth data set  Trevor de Clercq  Assistant Professor, Ithaca College </vt:lpstr>
      <vt:lpstr>PowerPoint Presentation</vt:lpstr>
      <vt:lpstr>PowerPoint Presentation</vt:lpstr>
      <vt:lpstr>PowerPoint Presentation</vt:lpstr>
      <vt:lpstr>What is rock music?  Here, a broad definition.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encode the corpus?</vt:lpstr>
      <vt:lpstr>Recursive computer program (expand6.c)   “expands” harmonic analyses</vt:lpstr>
      <vt:lpstr>PowerPoint Presentation</vt:lpstr>
      <vt:lpstr>Statistics show that harmonic analysis is (somewhat) subjective</vt:lpstr>
      <vt:lpstr>PowerPoint Presentation</vt:lpstr>
      <vt:lpstr>PowerPoint Presentation</vt:lpstr>
      <vt:lpstr>PowerPoint Presentation</vt:lpstr>
      <vt:lpstr>PowerPoint Presentation</vt:lpstr>
      <vt:lpstr>Chord pairs with high correlations (above 0.350)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Eastman School of Music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Corpus Analysis of Rock Harmony  Trevor de Clercq and David Temperley  Eastman School of Music University of Rochester</dc:title>
  <dc:creator>Trevor de Clercq</dc:creator>
  <cp:lastModifiedBy>Editor T</cp:lastModifiedBy>
  <cp:revision>683</cp:revision>
  <cp:lastPrinted>2010-10-20T20:56:56Z</cp:lastPrinted>
  <dcterms:created xsi:type="dcterms:W3CDTF">2011-02-17T13:37:24Z</dcterms:created>
  <dcterms:modified xsi:type="dcterms:W3CDTF">2013-05-09T21:52:27Z</dcterms:modified>
</cp:coreProperties>
</file>